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86" r:id="rId3"/>
    <p:sldId id="285" r:id="rId4"/>
    <p:sldId id="333" r:id="rId5"/>
    <p:sldId id="287" r:id="rId6"/>
    <p:sldId id="288" r:id="rId7"/>
    <p:sldId id="330" r:id="rId8"/>
    <p:sldId id="28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 HARI SANCHITH A" userId="a8f06e336a132209" providerId="LiveId" clId="{7AD424A0-E3A0-4072-A439-1F7A789BBDCF}"/>
    <pc:docChg chg="modSld">
      <pc:chgData name="SREE HARI SANCHITH A" userId="a8f06e336a132209" providerId="LiveId" clId="{7AD424A0-E3A0-4072-A439-1F7A789BBDCF}" dt="2025-08-16T15:54:20.880" v="0" actId="1076"/>
      <pc:docMkLst>
        <pc:docMk/>
      </pc:docMkLst>
      <pc:sldChg chg="modSp mod">
        <pc:chgData name="SREE HARI SANCHITH A" userId="a8f06e336a132209" providerId="LiveId" clId="{7AD424A0-E3A0-4072-A439-1F7A789BBDCF}" dt="2025-08-16T15:54:20.880" v="0" actId="1076"/>
        <pc:sldMkLst>
          <pc:docMk/>
          <pc:sldMk cId="3630707579" sldId="257"/>
        </pc:sldMkLst>
        <pc:spChg chg="mod">
          <ac:chgData name="SREE HARI SANCHITH A" userId="a8f06e336a132209" providerId="LiveId" clId="{7AD424A0-E3A0-4072-A439-1F7A789BBDCF}" dt="2025-08-16T15:54:20.880" v="0" actId="1076"/>
          <ac:spMkLst>
            <pc:docMk/>
            <pc:sldMk cId="3630707579" sldId="257"/>
            <ac:spMk id="3" creationId="{6437A925-BD3C-AF3A-5AE6-8C7FA277F15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051BB-7294-407A-A242-2A629C6338F8}" type="datetimeFigureOut">
              <a:rPr lang="en-IN" smtClean="0"/>
              <a:t>16-08-2025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9B7BF-E88D-44DD-A461-56EACFA184EB}" type="slidenum">
              <a:rPr lang="en-IN" smtClean="0"/>
              <a:t>‹#›</a:t>
            </a:fld>
            <a:endParaRPr lang="en-IN"/>
          </a:p>
        </p:txBody>
      </p:sp>
    </p:spTree>
    <p:extLst>
      <p:ext uri="{BB962C8B-B14F-4D97-AF65-F5344CB8AC3E}">
        <p14:creationId xmlns:p14="http://schemas.microsoft.com/office/powerpoint/2010/main" val="145020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Good afternoon everyone I am Devesh, and my team members are Ghukan, Pranavi and Mohanram. Our project guide is Dr. Balaji K, Associate Professor, Department of Mechanical Engineering. The project title is </a:t>
            </a:r>
            <a:r>
              <a:rPr lang="en-US" sz="1200">
                <a:latin typeface="Arial Rounded MT Bold" panose="020F0704030504030204" pitchFamily="34" charset="0"/>
                <a:cs typeface="Times New Roman" panose="02020603050405020304" pitchFamily="18" charset="0"/>
              </a:rPr>
              <a:t>Exploring the Breakup Morphology of Single, Twin, and Multi-Jet Systems by shearing – A Numerical and Experimental Approach</a:t>
            </a:r>
            <a:endParaRPr lang="en-US" sz="1200"/>
          </a:p>
          <a:p>
            <a:endParaRPr lang="en-IN"/>
          </a:p>
        </p:txBody>
      </p:sp>
      <p:sp>
        <p:nvSpPr>
          <p:cNvPr id="4" name="Slide Number Placeholder 3"/>
          <p:cNvSpPr>
            <a:spLocks noGrp="1"/>
          </p:cNvSpPr>
          <p:nvPr>
            <p:ph type="sldNum" sz="quarter" idx="5"/>
          </p:nvPr>
        </p:nvSpPr>
        <p:spPr/>
        <p:txBody>
          <a:bodyPr/>
          <a:lstStyle/>
          <a:p>
            <a:fld id="{ADD3515D-53E6-4347-9B65-6446EAD30485}" type="slidenum">
              <a:rPr lang="en-IN" smtClean="0"/>
              <a:t>1</a:t>
            </a:fld>
            <a:endParaRPr lang="en-IN"/>
          </a:p>
        </p:txBody>
      </p:sp>
    </p:spTree>
    <p:extLst>
      <p:ext uri="{BB962C8B-B14F-4D97-AF65-F5344CB8AC3E}">
        <p14:creationId xmlns:p14="http://schemas.microsoft.com/office/powerpoint/2010/main" val="423136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 will give a brief introduction about atomization, flow configuration and different breakup regimes. Atomization is the process of disintegration of bulk liquid into fine sprays by utilizing its own kinetic energy or by applying external forces. Different flow configurations are shown which includes both passive and active control strategies. Liquid jet break phenomenon is classified into five different regimes based on the gas Weber number named as Dripping, Rayleigh breakup, first wind induced, second wind induced and atomization. The present study focuses on Second wind induced zone and atomization zone. Atomization process plays a major role in many industrial application. They are </a:t>
            </a:r>
            <a:r>
              <a:rPr lang="en-IN" err="1"/>
              <a:t>are</a:t>
            </a:r>
            <a:r>
              <a:rPr lang="en-IN"/>
              <a:t> discussed in the next slide by </a:t>
            </a:r>
            <a:r>
              <a:rPr lang="en-IN" err="1"/>
              <a:t>Ghukan</a:t>
            </a:r>
            <a:r>
              <a:rPr lang="en-IN"/>
              <a:t>.</a:t>
            </a:r>
          </a:p>
        </p:txBody>
      </p:sp>
      <p:sp>
        <p:nvSpPr>
          <p:cNvPr id="4" name="Slide Number Placeholder 3"/>
          <p:cNvSpPr>
            <a:spLocks noGrp="1"/>
          </p:cNvSpPr>
          <p:nvPr>
            <p:ph type="sldNum" sz="quarter" idx="5"/>
          </p:nvPr>
        </p:nvSpPr>
        <p:spPr/>
        <p:txBody>
          <a:bodyPr/>
          <a:lstStyle/>
          <a:p>
            <a:fld id="{ADD3515D-53E6-4347-9B65-6446EAD30485}" type="slidenum">
              <a:rPr lang="en-IN" smtClean="0"/>
              <a:t>2</a:t>
            </a:fld>
            <a:endParaRPr lang="en-IN"/>
          </a:p>
        </p:txBody>
      </p:sp>
    </p:spTree>
    <p:extLst>
      <p:ext uri="{BB962C8B-B14F-4D97-AF65-F5344CB8AC3E}">
        <p14:creationId xmlns:p14="http://schemas.microsoft.com/office/powerpoint/2010/main" val="3224544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D3515D-53E6-4347-9B65-6446EAD30485}" type="slidenum">
              <a:rPr lang="en-IN" smtClean="0"/>
              <a:t>3</a:t>
            </a:fld>
            <a:endParaRPr lang="en-IN"/>
          </a:p>
        </p:txBody>
      </p:sp>
    </p:spTree>
    <p:extLst>
      <p:ext uri="{BB962C8B-B14F-4D97-AF65-F5344CB8AC3E}">
        <p14:creationId xmlns:p14="http://schemas.microsoft.com/office/powerpoint/2010/main" val="4050922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B29B7BF-E88D-44DD-A461-56EACFA184EB}" type="slidenum">
              <a:rPr lang="en-IN" smtClean="0"/>
              <a:t>6</a:t>
            </a:fld>
            <a:endParaRPr lang="en-IN"/>
          </a:p>
        </p:txBody>
      </p:sp>
    </p:spTree>
    <p:extLst>
      <p:ext uri="{BB962C8B-B14F-4D97-AF65-F5344CB8AC3E}">
        <p14:creationId xmlns:p14="http://schemas.microsoft.com/office/powerpoint/2010/main" val="2264289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D3515D-53E6-4347-9B65-6446EAD30485}" type="slidenum">
              <a:rPr lang="en-IN" smtClean="0"/>
              <a:t>8</a:t>
            </a:fld>
            <a:endParaRPr lang="en-IN"/>
          </a:p>
        </p:txBody>
      </p:sp>
    </p:spTree>
    <p:extLst>
      <p:ext uri="{BB962C8B-B14F-4D97-AF65-F5344CB8AC3E}">
        <p14:creationId xmlns:p14="http://schemas.microsoft.com/office/powerpoint/2010/main" val="1857603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50A9D-2588-B236-EF28-93A3A44F6E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CA8DAD0-9D8A-B045-09F3-636D4AA329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C443F3-D81D-F9F5-AFAD-C93C1FD61E10}"/>
              </a:ext>
            </a:extLst>
          </p:cNvPr>
          <p:cNvSpPr>
            <a:spLocks noGrp="1"/>
          </p:cNvSpPr>
          <p:nvPr>
            <p:ph type="dt" sz="half" idx="10"/>
          </p:nvPr>
        </p:nvSpPr>
        <p:spPr/>
        <p:txBody>
          <a:bodyPr/>
          <a:lstStyle/>
          <a:p>
            <a:fld id="{9310B99B-DD11-4D61-AB14-2881F61D6F4C}" type="datetimeFigureOut">
              <a:rPr lang="en-IN" smtClean="0"/>
              <a:t>16-08-2025</a:t>
            </a:fld>
            <a:endParaRPr lang="en-IN"/>
          </a:p>
        </p:txBody>
      </p:sp>
      <p:sp>
        <p:nvSpPr>
          <p:cNvPr id="5" name="Footer Placeholder 4">
            <a:extLst>
              <a:ext uri="{FF2B5EF4-FFF2-40B4-BE49-F238E27FC236}">
                <a16:creationId xmlns:a16="http://schemas.microsoft.com/office/drawing/2014/main" id="{E6765418-9A52-C5CC-EA75-89E9401C5C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EB3B71-EB61-4497-F231-3476F01912B2}"/>
              </a:ext>
            </a:extLst>
          </p:cNvPr>
          <p:cNvSpPr>
            <a:spLocks noGrp="1"/>
          </p:cNvSpPr>
          <p:nvPr>
            <p:ph type="sldNum" sz="quarter" idx="12"/>
          </p:nvPr>
        </p:nvSpPr>
        <p:spPr/>
        <p:txBody>
          <a:bodyPr/>
          <a:lstStyle/>
          <a:p>
            <a:fld id="{85A5576E-749F-4568-9836-FC683F738C29}" type="slidenum">
              <a:rPr lang="en-IN" smtClean="0"/>
              <a:t>‹#›</a:t>
            </a:fld>
            <a:endParaRPr lang="en-IN"/>
          </a:p>
        </p:txBody>
      </p:sp>
    </p:spTree>
    <p:extLst>
      <p:ext uri="{BB962C8B-B14F-4D97-AF65-F5344CB8AC3E}">
        <p14:creationId xmlns:p14="http://schemas.microsoft.com/office/powerpoint/2010/main" val="3875291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8D2E-03CF-E1E5-110B-3B99CF636EC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86B36E-5014-3E37-161E-3E428175BA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85E044-E917-1157-451A-4F999095B7FE}"/>
              </a:ext>
            </a:extLst>
          </p:cNvPr>
          <p:cNvSpPr>
            <a:spLocks noGrp="1"/>
          </p:cNvSpPr>
          <p:nvPr>
            <p:ph type="dt" sz="half" idx="10"/>
          </p:nvPr>
        </p:nvSpPr>
        <p:spPr/>
        <p:txBody>
          <a:bodyPr/>
          <a:lstStyle/>
          <a:p>
            <a:fld id="{9310B99B-DD11-4D61-AB14-2881F61D6F4C}" type="datetimeFigureOut">
              <a:rPr lang="en-IN" smtClean="0"/>
              <a:t>16-08-2025</a:t>
            </a:fld>
            <a:endParaRPr lang="en-IN"/>
          </a:p>
        </p:txBody>
      </p:sp>
      <p:sp>
        <p:nvSpPr>
          <p:cNvPr id="5" name="Footer Placeholder 4">
            <a:extLst>
              <a:ext uri="{FF2B5EF4-FFF2-40B4-BE49-F238E27FC236}">
                <a16:creationId xmlns:a16="http://schemas.microsoft.com/office/drawing/2014/main" id="{65A6C527-56DB-548B-CB1D-313D52C367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9AADAE-C82C-A0EE-3EF6-5983A8461E0A}"/>
              </a:ext>
            </a:extLst>
          </p:cNvPr>
          <p:cNvSpPr>
            <a:spLocks noGrp="1"/>
          </p:cNvSpPr>
          <p:nvPr>
            <p:ph type="sldNum" sz="quarter" idx="12"/>
          </p:nvPr>
        </p:nvSpPr>
        <p:spPr/>
        <p:txBody>
          <a:bodyPr/>
          <a:lstStyle/>
          <a:p>
            <a:fld id="{85A5576E-749F-4568-9836-FC683F738C29}" type="slidenum">
              <a:rPr lang="en-IN" smtClean="0"/>
              <a:t>‹#›</a:t>
            </a:fld>
            <a:endParaRPr lang="en-IN"/>
          </a:p>
        </p:txBody>
      </p:sp>
    </p:spTree>
    <p:extLst>
      <p:ext uri="{BB962C8B-B14F-4D97-AF65-F5344CB8AC3E}">
        <p14:creationId xmlns:p14="http://schemas.microsoft.com/office/powerpoint/2010/main" val="8290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98C406-2C3D-AA89-04FA-A972E7B549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FACF72-701F-1291-EC57-8158CE9554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A74490-99E6-86D6-2091-4D5D3AD575C5}"/>
              </a:ext>
            </a:extLst>
          </p:cNvPr>
          <p:cNvSpPr>
            <a:spLocks noGrp="1"/>
          </p:cNvSpPr>
          <p:nvPr>
            <p:ph type="dt" sz="half" idx="10"/>
          </p:nvPr>
        </p:nvSpPr>
        <p:spPr/>
        <p:txBody>
          <a:bodyPr/>
          <a:lstStyle/>
          <a:p>
            <a:fld id="{9310B99B-DD11-4D61-AB14-2881F61D6F4C}" type="datetimeFigureOut">
              <a:rPr lang="en-IN" smtClean="0"/>
              <a:t>16-08-2025</a:t>
            </a:fld>
            <a:endParaRPr lang="en-IN"/>
          </a:p>
        </p:txBody>
      </p:sp>
      <p:sp>
        <p:nvSpPr>
          <p:cNvPr id="5" name="Footer Placeholder 4">
            <a:extLst>
              <a:ext uri="{FF2B5EF4-FFF2-40B4-BE49-F238E27FC236}">
                <a16:creationId xmlns:a16="http://schemas.microsoft.com/office/drawing/2014/main" id="{73E70727-F37F-9B2A-761A-72A744AE4A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61C8C9-B7D6-D91C-6190-2CEB891A6311}"/>
              </a:ext>
            </a:extLst>
          </p:cNvPr>
          <p:cNvSpPr>
            <a:spLocks noGrp="1"/>
          </p:cNvSpPr>
          <p:nvPr>
            <p:ph type="sldNum" sz="quarter" idx="12"/>
          </p:nvPr>
        </p:nvSpPr>
        <p:spPr/>
        <p:txBody>
          <a:bodyPr/>
          <a:lstStyle/>
          <a:p>
            <a:fld id="{85A5576E-749F-4568-9836-FC683F738C29}" type="slidenum">
              <a:rPr lang="en-IN" smtClean="0"/>
              <a:t>‹#›</a:t>
            </a:fld>
            <a:endParaRPr lang="en-IN"/>
          </a:p>
        </p:txBody>
      </p:sp>
    </p:spTree>
    <p:extLst>
      <p:ext uri="{BB962C8B-B14F-4D97-AF65-F5344CB8AC3E}">
        <p14:creationId xmlns:p14="http://schemas.microsoft.com/office/powerpoint/2010/main" val="1156845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B3BFD6-3144-4AFE-8EFB-A3D542A56287}" type="datetimeFigureOut">
              <a:rPr lang="en-GB" smtClean="0"/>
              <a:t>16/08/2025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33E3AC-7DA8-436E-A7B2-5F269FB7EF7D}" type="slidenum">
              <a:rPr lang="en-GB" smtClean="0"/>
              <a:t>‹#›</a:t>
            </a:fld>
            <a:endParaRPr lang="en-GB"/>
          </a:p>
        </p:txBody>
      </p:sp>
    </p:spTree>
    <p:extLst>
      <p:ext uri="{BB962C8B-B14F-4D97-AF65-F5344CB8AC3E}">
        <p14:creationId xmlns:p14="http://schemas.microsoft.com/office/powerpoint/2010/main" val="3633893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85E6-F3C7-76D9-C9C0-3D42761864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84FE03-AF95-1A02-748D-8EBAD7F3F1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2914F8-98E5-B9BF-73A1-4E88308AD15F}"/>
              </a:ext>
            </a:extLst>
          </p:cNvPr>
          <p:cNvSpPr>
            <a:spLocks noGrp="1"/>
          </p:cNvSpPr>
          <p:nvPr>
            <p:ph type="dt" sz="half" idx="10"/>
          </p:nvPr>
        </p:nvSpPr>
        <p:spPr/>
        <p:txBody>
          <a:bodyPr/>
          <a:lstStyle/>
          <a:p>
            <a:fld id="{9310B99B-DD11-4D61-AB14-2881F61D6F4C}" type="datetimeFigureOut">
              <a:rPr lang="en-IN" smtClean="0"/>
              <a:t>16-08-2025</a:t>
            </a:fld>
            <a:endParaRPr lang="en-IN"/>
          </a:p>
        </p:txBody>
      </p:sp>
      <p:sp>
        <p:nvSpPr>
          <p:cNvPr id="5" name="Footer Placeholder 4">
            <a:extLst>
              <a:ext uri="{FF2B5EF4-FFF2-40B4-BE49-F238E27FC236}">
                <a16:creationId xmlns:a16="http://schemas.microsoft.com/office/drawing/2014/main" id="{0F0AD632-BB59-7461-340E-E241371A81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48D2FD-1971-2CAC-2EB9-2E719D16651B}"/>
              </a:ext>
            </a:extLst>
          </p:cNvPr>
          <p:cNvSpPr>
            <a:spLocks noGrp="1"/>
          </p:cNvSpPr>
          <p:nvPr>
            <p:ph type="sldNum" sz="quarter" idx="12"/>
          </p:nvPr>
        </p:nvSpPr>
        <p:spPr/>
        <p:txBody>
          <a:bodyPr/>
          <a:lstStyle/>
          <a:p>
            <a:fld id="{85A5576E-749F-4568-9836-FC683F738C29}" type="slidenum">
              <a:rPr lang="en-IN" smtClean="0"/>
              <a:t>‹#›</a:t>
            </a:fld>
            <a:endParaRPr lang="en-IN"/>
          </a:p>
        </p:txBody>
      </p:sp>
    </p:spTree>
    <p:extLst>
      <p:ext uri="{BB962C8B-B14F-4D97-AF65-F5344CB8AC3E}">
        <p14:creationId xmlns:p14="http://schemas.microsoft.com/office/powerpoint/2010/main" val="1890057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3FC6-6F39-E65D-348F-A31F5FB5DC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9E50C5-F676-162C-1D0A-C7B11E1C64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BA0F85-667B-DC26-D91F-65E9408FB540}"/>
              </a:ext>
            </a:extLst>
          </p:cNvPr>
          <p:cNvSpPr>
            <a:spLocks noGrp="1"/>
          </p:cNvSpPr>
          <p:nvPr>
            <p:ph type="dt" sz="half" idx="10"/>
          </p:nvPr>
        </p:nvSpPr>
        <p:spPr/>
        <p:txBody>
          <a:bodyPr/>
          <a:lstStyle/>
          <a:p>
            <a:fld id="{9310B99B-DD11-4D61-AB14-2881F61D6F4C}" type="datetimeFigureOut">
              <a:rPr lang="en-IN" smtClean="0"/>
              <a:t>16-08-2025</a:t>
            </a:fld>
            <a:endParaRPr lang="en-IN"/>
          </a:p>
        </p:txBody>
      </p:sp>
      <p:sp>
        <p:nvSpPr>
          <p:cNvPr id="5" name="Footer Placeholder 4">
            <a:extLst>
              <a:ext uri="{FF2B5EF4-FFF2-40B4-BE49-F238E27FC236}">
                <a16:creationId xmlns:a16="http://schemas.microsoft.com/office/drawing/2014/main" id="{88E41A42-5656-E6E8-6D64-8421A56A77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EE5688-D5B9-B93F-65B0-171147F631CC}"/>
              </a:ext>
            </a:extLst>
          </p:cNvPr>
          <p:cNvSpPr>
            <a:spLocks noGrp="1"/>
          </p:cNvSpPr>
          <p:nvPr>
            <p:ph type="sldNum" sz="quarter" idx="12"/>
          </p:nvPr>
        </p:nvSpPr>
        <p:spPr/>
        <p:txBody>
          <a:bodyPr/>
          <a:lstStyle/>
          <a:p>
            <a:fld id="{85A5576E-749F-4568-9836-FC683F738C29}" type="slidenum">
              <a:rPr lang="en-IN" smtClean="0"/>
              <a:t>‹#›</a:t>
            </a:fld>
            <a:endParaRPr lang="en-IN"/>
          </a:p>
        </p:txBody>
      </p:sp>
    </p:spTree>
    <p:extLst>
      <p:ext uri="{BB962C8B-B14F-4D97-AF65-F5344CB8AC3E}">
        <p14:creationId xmlns:p14="http://schemas.microsoft.com/office/powerpoint/2010/main" val="419061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F64F-76DE-49B7-B6A1-8DE37DC0A4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785A02-A3EE-BAA8-515A-66EFE25CB2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26175AF-6135-2CE0-6552-2669C499E7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9131713-ABD6-D639-25B9-B63E24DC444B}"/>
              </a:ext>
            </a:extLst>
          </p:cNvPr>
          <p:cNvSpPr>
            <a:spLocks noGrp="1"/>
          </p:cNvSpPr>
          <p:nvPr>
            <p:ph type="dt" sz="half" idx="10"/>
          </p:nvPr>
        </p:nvSpPr>
        <p:spPr/>
        <p:txBody>
          <a:bodyPr/>
          <a:lstStyle/>
          <a:p>
            <a:fld id="{9310B99B-DD11-4D61-AB14-2881F61D6F4C}" type="datetimeFigureOut">
              <a:rPr lang="en-IN" smtClean="0"/>
              <a:t>16-08-2025</a:t>
            </a:fld>
            <a:endParaRPr lang="en-IN"/>
          </a:p>
        </p:txBody>
      </p:sp>
      <p:sp>
        <p:nvSpPr>
          <p:cNvPr id="6" name="Footer Placeholder 5">
            <a:extLst>
              <a:ext uri="{FF2B5EF4-FFF2-40B4-BE49-F238E27FC236}">
                <a16:creationId xmlns:a16="http://schemas.microsoft.com/office/drawing/2014/main" id="{7FC7C4B5-8F6A-3CAE-2D6B-B8B2E3AA30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496F0B-F3F1-EE7C-17E8-7F0694E14553}"/>
              </a:ext>
            </a:extLst>
          </p:cNvPr>
          <p:cNvSpPr>
            <a:spLocks noGrp="1"/>
          </p:cNvSpPr>
          <p:nvPr>
            <p:ph type="sldNum" sz="quarter" idx="12"/>
          </p:nvPr>
        </p:nvSpPr>
        <p:spPr/>
        <p:txBody>
          <a:bodyPr/>
          <a:lstStyle/>
          <a:p>
            <a:fld id="{85A5576E-749F-4568-9836-FC683F738C29}" type="slidenum">
              <a:rPr lang="en-IN" smtClean="0"/>
              <a:t>‹#›</a:t>
            </a:fld>
            <a:endParaRPr lang="en-IN"/>
          </a:p>
        </p:txBody>
      </p:sp>
    </p:spTree>
    <p:extLst>
      <p:ext uri="{BB962C8B-B14F-4D97-AF65-F5344CB8AC3E}">
        <p14:creationId xmlns:p14="http://schemas.microsoft.com/office/powerpoint/2010/main" val="3838839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DC2B-94DD-8907-0D59-1BBB4B182A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9E4CAB-868A-AEE1-2A03-8EB070BA5F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858370-72C3-3410-3D3B-30F084BB63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4037F2C-F8C7-8EF8-740B-84E49FCB5C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6337B-0E63-3567-920B-D406639B00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0D87EF-A413-10D0-8638-A877355139AB}"/>
              </a:ext>
            </a:extLst>
          </p:cNvPr>
          <p:cNvSpPr>
            <a:spLocks noGrp="1"/>
          </p:cNvSpPr>
          <p:nvPr>
            <p:ph type="dt" sz="half" idx="10"/>
          </p:nvPr>
        </p:nvSpPr>
        <p:spPr/>
        <p:txBody>
          <a:bodyPr/>
          <a:lstStyle/>
          <a:p>
            <a:fld id="{9310B99B-DD11-4D61-AB14-2881F61D6F4C}" type="datetimeFigureOut">
              <a:rPr lang="en-IN" smtClean="0"/>
              <a:t>16-08-2025</a:t>
            </a:fld>
            <a:endParaRPr lang="en-IN"/>
          </a:p>
        </p:txBody>
      </p:sp>
      <p:sp>
        <p:nvSpPr>
          <p:cNvPr id="8" name="Footer Placeholder 7">
            <a:extLst>
              <a:ext uri="{FF2B5EF4-FFF2-40B4-BE49-F238E27FC236}">
                <a16:creationId xmlns:a16="http://schemas.microsoft.com/office/drawing/2014/main" id="{6F841561-EC16-BCF4-E3E1-45708B1782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5EEAC1-1DDE-37B9-495D-CCEDD88B05B8}"/>
              </a:ext>
            </a:extLst>
          </p:cNvPr>
          <p:cNvSpPr>
            <a:spLocks noGrp="1"/>
          </p:cNvSpPr>
          <p:nvPr>
            <p:ph type="sldNum" sz="quarter" idx="12"/>
          </p:nvPr>
        </p:nvSpPr>
        <p:spPr/>
        <p:txBody>
          <a:bodyPr/>
          <a:lstStyle/>
          <a:p>
            <a:fld id="{85A5576E-749F-4568-9836-FC683F738C29}" type="slidenum">
              <a:rPr lang="en-IN" smtClean="0"/>
              <a:t>‹#›</a:t>
            </a:fld>
            <a:endParaRPr lang="en-IN"/>
          </a:p>
        </p:txBody>
      </p:sp>
    </p:spTree>
    <p:extLst>
      <p:ext uri="{BB962C8B-B14F-4D97-AF65-F5344CB8AC3E}">
        <p14:creationId xmlns:p14="http://schemas.microsoft.com/office/powerpoint/2010/main" val="2865706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B64D-26A7-6D91-097C-716EAD45445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B80D192-634B-C03C-4C97-70C027684F11}"/>
              </a:ext>
            </a:extLst>
          </p:cNvPr>
          <p:cNvSpPr>
            <a:spLocks noGrp="1"/>
          </p:cNvSpPr>
          <p:nvPr>
            <p:ph type="dt" sz="half" idx="10"/>
          </p:nvPr>
        </p:nvSpPr>
        <p:spPr/>
        <p:txBody>
          <a:bodyPr/>
          <a:lstStyle/>
          <a:p>
            <a:fld id="{9310B99B-DD11-4D61-AB14-2881F61D6F4C}" type="datetimeFigureOut">
              <a:rPr lang="en-IN" smtClean="0"/>
              <a:t>16-08-2025</a:t>
            </a:fld>
            <a:endParaRPr lang="en-IN"/>
          </a:p>
        </p:txBody>
      </p:sp>
      <p:sp>
        <p:nvSpPr>
          <p:cNvPr id="4" name="Footer Placeholder 3">
            <a:extLst>
              <a:ext uri="{FF2B5EF4-FFF2-40B4-BE49-F238E27FC236}">
                <a16:creationId xmlns:a16="http://schemas.microsoft.com/office/drawing/2014/main" id="{756C52DB-6380-6AF1-FD1E-82D55FB259E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6E818B2-D5CA-664F-51BB-D653055B79D8}"/>
              </a:ext>
            </a:extLst>
          </p:cNvPr>
          <p:cNvSpPr>
            <a:spLocks noGrp="1"/>
          </p:cNvSpPr>
          <p:nvPr>
            <p:ph type="sldNum" sz="quarter" idx="12"/>
          </p:nvPr>
        </p:nvSpPr>
        <p:spPr/>
        <p:txBody>
          <a:bodyPr/>
          <a:lstStyle/>
          <a:p>
            <a:fld id="{85A5576E-749F-4568-9836-FC683F738C29}" type="slidenum">
              <a:rPr lang="en-IN" smtClean="0"/>
              <a:t>‹#›</a:t>
            </a:fld>
            <a:endParaRPr lang="en-IN"/>
          </a:p>
        </p:txBody>
      </p:sp>
    </p:spTree>
    <p:extLst>
      <p:ext uri="{BB962C8B-B14F-4D97-AF65-F5344CB8AC3E}">
        <p14:creationId xmlns:p14="http://schemas.microsoft.com/office/powerpoint/2010/main" val="2983134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7AB27-4296-7534-DF1D-945D8F960B51}"/>
              </a:ext>
            </a:extLst>
          </p:cNvPr>
          <p:cNvSpPr>
            <a:spLocks noGrp="1"/>
          </p:cNvSpPr>
          <p:nvPr>
            <p:ph type="dt" sz="half" idx="10"/>
          </p:nvPr>
        </p:nvSpPr>
        <p:spPr/>
        <p:txBody>
          <a:bodyPr/>
          <a:lstStyle/>
          <a:p>
            <a:fld id="{9310B99B-DD11-4D61-AB14-2881F61D6F4C}" type="datetimeFigureOut">
              <a:rPr lang="en-IN" smtClean="0"/>
              <a:t>16-08-2025</a:t>
            </a:fld>
            <a:endParaRPr lang="en-IN"/>
          </a:p>
        </p:txBody>
      </p:sp>
      <p:sp>
        <p:nvSpPr>
          <p:cNvPr id="3" name="Footer Placeholder 2">
            <a:extLst>
              <a:ext uri="{FF2B5EF4-FFF2-40B4-BE49-F238E27FC236}">
                <a16:creationId xmlns:a16="http://schemas.microsoft.com/office/drawing/2014/main" id="{41E07B3F-1A47-5E78-6321-632D1B1C9F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55D41D-14E4-A81C-B6E8-B6CCC97818F0}"/>
              </a:ext>
            </a:extLst>
          </p:cNvPr>
          <p:cNvSpPr>
            <a:spLocks noGrp="1"/>
          </p:cNvSpPr>
          <p:nvPr>
            <p:ph type="sldNum" sz="quarter" idx="12"/>
          </p:nvPr>
        </p:nvSpPr>
        <p:spPr/>
        <p:txBody>
          <a:bodyPr/>
          <a:lstStyle/>
          <a:p>
            <a:fld id="{85A5576E-749F-4568-9836-FC683F738C29}" type="slidenum">
              <a:rPr lang="en-IN" smtClean="0"/>
              <a:t>‹#›</a:t>
            </a:fld>
            <a:endParaRPr lang="en-IN"/>
          </a:p>
        </p:txBody>
      </p:sp>
    </p:spTree>
    <p:extLst>
      <p:ext uri="{BB962C8B-B14F-4D97-AF65-F5344CB8AC3E}">
        <p14:creationId xmlns:p14="http://schemas.microsoft.com/office/powerpoint/2010/main" val="138036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0611-498E-E7B5-0F93-5D3DE11C27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085DBA-4A3C-91EB-7AF2-DDA6ED7458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54879F-6E6D-998D-95BA-8307CD38C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8DBC93-557D-1BEB-26C0-AFFC4B2E895C}"/>
              </a:ext>
            </a:extLst>
          </p:cNvPr>
          <p:cNvSpPr>
            <a:spLocks noGrp="1"/>
          </p:cNvSpPr>
          <p:nvPr>
            <p:ph type="dt" sz="half" idx="10"/>
          </p:nvPr>
        </p:nvSpPr>
        <p:spPr/>
        <p:txBody>
          <a:bodyPr/>
          <a:lstStyle/>
          <a:p>
            <a:fld id="{9310B99B-DD11-4D61-AB14-2881F61D6F4C}" type="datetimeFigureOut">
              <a:rPr lang="en-IN" smtClean="0"/>
              <a:t>16-08-2025</a:t>
            </a:fld>
            <a:endParaRPr lang="en-IN"/>
          </a:p>
        </p:txBody>
      </p:sp>
      <p:sp>
        <p:nvSpPr>
          <p:cNvPr id="6" name="Footer Placeholder 5">
            <a:extLst>
              <a:ext uri="{FF2B5EF4-FFF2-40B4-BE49-F238E27FC236}">
                <a16:creationId xmlns:a16="http://schemas.microsoft.com/office/drawing/2014/main" id="{930FA808-81BA-C1DB-28D0-1F42000405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CF02C7-6049-31F2-B499-913F5C3D0691}"/>
              </a:ext>
            </a:extLst>
          </p:cNvPr>
          <p:cNvSpPr>
            <a:spLocks noGrp="1"/>
          </p:cNvSpPr>
          <p:nvPr>
            <p:ph type="sldNum" sz="quarter" idx="12"/>
          </p:nvPr>
        </p:nvSpPr>
        <p:spPr/>
        <p:txBody>
          <a:bodyPr/>
          <a:lstStyle/>
          <a:p>
            <a:fld id="{85A5576E-749F-4568-9836-FC683F738C29}" type="slidenum">
              <a:rPr lang="en-IN" smtClean="0"/>
              <a:t>‹#›</a:t>
            </a:fld>
            <a:endParaRPr lang="en-IN"/>
          </a:p>
        </p:txBody>
      </p:sp>
    </p:spTree>
    <p:extLst>
      <p:ext uri="{BB962C8B-B14F-4D97-AF65-F5344CB8AC3E}">
        <p14:creationId xmlns:p14="http://schemas.microsoft.com/office/powerpoint/2010/main" val="5149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90F37-6FF6-5C95-E2D6-E6DF1B0CA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07BEE00-6CA8-A8E1-2CD9-B5258CF76F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DAD0543-7315-6D45-2381-3A3B0D2A92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04CF7C-7F7C-2D36-2564-B6A028D04DCE}"/>
              </a:ext>
            </a:extLst>
          </p:cNvPr>
          <p:cNvSpPr>
            <a:spLocks noGrp="1"/>
          </p:cNvSpPr>
          <p:nvPr>
            <p:ph type="dt" sz="half" idx="10"/>
          </p:nvPr>
        </p:nvSpPr>
        <p:spPr/>
        <p:txBody>
          <a:bodyPr/>
          <a:lstStyle/>
          <a:p>
            <a:fld id="{9310B99B-DD11-4D61-AB14-2881F61D6F4C}" type="datetimeFigureOut">
              <a:rPr lang="en-IN" smtClean="0"/>
              <a:t>16-08-2025</a:t>
            </a:fld>
            <a:endParaRPr lang="en-IN"/>
          </a:p>
        </p:txBody>
      </p:sp>
      <p:sp>
        <p:nvSpPr>
          <p:cNvPr id="6" name="Footer Placeholder 5">
            <a:extLst>
              <a:ext uri="{FF2B5EF4-FFF2-40B4-BE49-F238E27FC236}">
                <a16:creationId xmlns:a16="http://schemas.microsoft.com/office/drawing/2014/main" id="{9C07B9C5-F910-9315-FD09-955B6C7942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310D5E-2AA4-B99F-A328-87AF3D29C8E5}"/>
              </a:ext>
            </a:extLst>
          </p:cNvPr>
          <p:cNvSpPr>
            <a:spLocks noGrp="1"/>
          </p:cNvSpPr>
          <p:nvPr>
            <p:ph type="sldNum" sz="quarter" idx="12"/>
          </p:nvPr>
        </p:nvSpPr>
        <p:spPr/>
        <p:txBody>
          <a:bodyPr/>
          <a:lstStyle/>
          <a:p>
            <a:fld id="{85A5576E-749F-4568-9836-FC683F738C29}" type="slidenum">
              <a:rPr lang="en-IN" smtClean="0"/>
              <a:t>‹#›</a:t>
            </a:fld>
            <a:endParaRPr lang="en-IN"/>
          </a:p>
        </p:txBody>
      </p:sp>
    </p:spTree>
    <p:extLst>
      <p:ext uri="{BB962C8B-B14F-4D97-AF65-F5344CB8AC3E}">
        <p14:creationId xmlns:p14="http://schemas.microsoft.com/office/powerpoint/2010/main" val="393455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11B011-41BF-67B6-3403-A61DD702AB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7227D7-B8B2-87E1-2D05-AAAA7017AE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9C592D-24F6-7198-02F9-2C523FC7B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0B99B-DD11-4D61-AB14-2881F61D6F4C}" type="datetimeFigureOut">
              <a:rPr lang="en-IN" smtClean="0"/>
              <a:t>16-08-2025</a:t>
            </a:fld>
            <a:endParaRPr lang="en-IN"/>
          </a:p>
        </p:txBody>
      </p:sp>
      <p:sp>
        <p:nvSpPr>
          <p:cNvPr id="5" name="Footer Placeholder 4">
            <a:extLst>
              <a:ext uri="{FF2B5EF4-FFF2-40B4-BE49-F238E27FC236}">
                <a16:creationId xmlns:a16="http://schemas.microsoft.com/office/drawing/2014/main" id="{A9B7D895-0E57-E7AE-D4F6-C33EAC1321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27E1DB-C7CC-B38C-C90D-D9330B9C4E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A5576E-749F-4568-9836-FC683F738C29}" type="slidenum">
              <a:rPr lang="en-IN" smtClean="0"/>
              <a:t>‹#›</a:t>
            </a:fld>
            <a:endParaRPr lang="en-IN"/>
          </a:p>
        </p:txBody>
      </p:sp>
    </p:spTree>
    <p:extLst>
      <p:ext uri="{BB962C8B-B14F-4D97-AF65-F5344CB8AC3E}">
        <p14:creationId xmlns:p14="http://schemas.microsoft.com/office/powerpoint/2010/main" val="2200166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8BA78B-52BC-B809-483B-FBF39735AFCE}"/>
              </a:ext>
            </a:extLst>
          </p:cNvPr>
          <p:cNvSpPr>
            <a:spLocks noGrp="1"/>
          </p:cNvSpPr>
          <p:nvPr>
            <p:ph type="title"/>
          </p:nvPr>
        </p:nvSpPr>
        <p:spPr>
          <a:xfrm>
            <a:off x="-46080" y="3967553"/>
            <a:ext cx="6248954" cy="785373"/>
          </a:xfrm>
        </p:spPr>
        <p:txBody>
          <a:bodyPr>
            <a:normAutofit fontScale="90000"/>
          </a:bodyPr>
          <a:lstStyle/>
          <a:p>
            <a:pPr algn="ctr"/>
            <a:r>
              <a:rPr lang="en-IN" sz="3600">
                <a:latin typeface="Arial Rounded MT Bold" panose="020F0704030504030204" pitchFamily="34" charset="0"/>
              </a:rPr>
              <a:t>Department of Mechanical Engineering</a:t>
            </a:r>
          </a:p>
        </p:txBody>
      </p:sp>
      <p:pic>
        <p:nvPicPr>
          <p:cNvPr id="8" name="Picture 7">
            <a:extLst>
              <a:ext uri="{FF2B5EF4-FFF2-40B4-BE49-F238E27FC236}">
                <a16:creationId xmlns:a16="http://schemas.microsoft.com/office/drawing/2014/main" id="{84E15A47-6E93-AB1E-2CED-F87BC1246576}"/>
              </a:ext>
            </a:extLst>
          </p:cNvPr>
          <p:cNvPicPr>
            <a:picLocks noChangeAspect="1"/>
          </p:cNvPicPr>
          <p:nvPr/>
        </p:nvPicPr>
        <p:blipFill>
          <a:blip r:embed="rId3"/>
          <a:stretch>
            <a:fillRect/>
          </a:stretch>
        </p:blipFill>
        <p:spPr>
          <a:xfrm>
            <a:off x="1734475" y="89210"/>
            <a:ext cx="8723049" cy="1465096"/>
          </a:xfrm>
          <a:prstGeom prst="rect">
            <a:avLst/>
          </a:prstGeom>
        </p:spPr>
      </p:pic>
      <p:graphicFrame>
        <p:nvGraphicFramePr>
          <p:cNvPr id="5" name="Table 5">
            <a:extLst>
              <a:ext uri="{FF2B5EF4-FFF2-40B4-BE49-F238E27FC236}">
                <a16:creationId xmlns:a16="http://schemas.microsoft.com/office/drawing/2014/main" id="{46E7E0D6-624C-09ED-DA7C-EEB4330B0538}"/>
              </a:ext>
            </a:extLst>
          </p:cNvPr>
          <p:cNvGraphicFramePr>
            <a:graphicFrameLocks noGrp="1"/>
          </p:cNvGraphicFramePr>
          <p:nvPr>
            <p:ph sz="quarter" idx="13"/>
          </p:nvPr>
        </p:nvGraphicFramePr>
        <p:xfrm>
          <a:off x="6524019" y="3876933"/>
          <a:ext cx="5472360" cy="2716406"/>
        </p:xfrm>
        <a:graphic>
          <a:graphicData uri="http://schemas.openxmlformats.org/drawingml/2006/table">
            <a:tbl>
              <a:tblPr firstRow="1" bandRow="1">
                <a:tableStyleId>{C083E6E3-FA7D-4D7B-A595-EF9225AFEA82}</a:tableStyleId>
              </a:tblPr>
              <a:tblGrid>
                <a:gridCol w="2476266">
                  <a:extLst>
                    <a:ext uri="{9D8B030D-6E8A-4147-A177-3AD203B41FA5}">
                      <a16:colId xmlns:a16="http://schemas.microsoft.com/office/drawing/2014/main" val="1107594434"/>
                    </a:ext>
                  </a:extLst>
                </a:gridCol>
                <a:gridCol w="2996094">
                  <a:extLst>
                    <a:ext uri="{9D8B030D-6E8A-4147-A177-3AD203B41FA5}">
                      <a16:colId xmlns:a16="http://schemas.microsoft.com/office/drawing/2014/main" val="138273636"/>
                    </a:ext>
                  </a:extLst>
                </a:gridCol>
              </a:tblGrid>
              <a:tr h="399786">
                <a:tc>
                  <a:txBody>
                    <a:bodyPr/>
                    <a:lstStyle/>
                    <a:p>
                      <a:pPr>
                        <a:lnSpc>
                          <a:spcPct val="150000"/>
                        </a:lnSpc>
                      </a:pPr>
                      <a:r>
                        <a:rPr lang="en-IN" b="0">
                          <a:latin typeface="Arial Rounded MT Bold" panose="020F0704030504030204" pitchFamily="34" charset="0"/>
                        </a:rPr>
                        <a:t>Roll 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b="0" dirty="0">
                          <a:latin typeface="Arial Rounded MT Bold" panose="020F0704030504030204" pitchFamily="34"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14068"/>
                  </a:ext>
                </a:extLst>
              </a:tr>
              <a:tr h="399786">
                <a:tc>
                  <a:txBody>
                    <a:bodyPr/>
                    <a:lstStyle/>
                    <a:p>
                      <a:pPr>
                        <a:lnSpc>
                          <a:spcPct val="150000"/>
                        </a:lnSpc>
                      </a:pPr>
                      <a:r>
                        <a:rPr lang="en-IN" dirty="0">
                          <a:latin typeface="Arial Rounded MT Bold" panose="020F0704030504030204" pitchFamily="34" charset="0"/>
                        </a:rPr>
                        <a:t>CB.EN.U4MEE22116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sz="1800" b="1" dirty="0"/>
                        <a:t>DHAYANITHI J </a:t>
                      </a:r>
                      <a:endParaRPr lang="en-IN" dirty="0">
                        <a:latin typeface="Arial Rounded MT Bold" panose="020F07040305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017895"/>
                  </a:ext>
                </a:extLst>
              </a:tr>
              <a:tr h="3997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dirty="0">
                          <a:latin typeface="Arial Rounded MT Bold" panose="020F0704030504030204" pitchFamily="34" charset="0"/>
                        </a:rPr>
                        <a:t>CB.EN.U4MEE22120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dirty="0"/>
                        <a:t>HARISAKTHI K 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52199"/>
                  </a:ext>
                </a:extLst>
              </a:tr>
              <a:tr h="3997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dirty="0">
                          <a:latin typeface="Arial Rounded MT Bold" panose="020F0704030504030204" pitchFamily="34" charset="0"/>
                        </a:rPr>
                        <a:t>CB.EN.U4MEE22138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sz="1800" b="1" dirty="0"/>
                        <a:t>RITHVIK R</a:t>
                      </a:r>
                      <a:endParaRPr lang="en-IN" dirty="0">
                        <a:latin typeface="Arial Rounded MT Bold" panose="020F07040305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1352679"/>
                  </a:ext>
                </a:extLst>
              </a:tr>
              <a:tr h="3997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dirty="0">
                          <a:latin typeface="Arial Rounded MT Bold" panose="020F0704030504030204" pitchFamily="34" charset="0"/>
                        </a:rPr>
                        <a:t>CB.EN.U4MEE22146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dirty="0"/>
                        <a:t>SHUSHIL 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2612281"/>
                  </a:ext>
                </a:extLst>
              </a:tr>
              <a:tr h="399786">
                <a:tc>
                  <a:txBody>
                    <a:bodyPr/>
                    <a:lstStyle/>
                    <a:p>
                      <a:pPr algn="r">
                        <a:lnSpc>
                          <a:spcPct val="150000"/>
                        </a:lnSpc>
                      </a:pPr>
                      <a:r>
                        <a:rPr lang="en-IN" b="0">
                          <a:latin typeface="Arial Rounded MT Bold" panose="020F0704030504030204" pitchFamily="34" charset="0"/>
                        </a:rPr>
                        <a:t>Guided By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b="0" dirty="0">
                          <a:latin typeface="Arial Rounded MT Bold" panose="020F0704030504030204" pitchFamily="34" charset="0"/>
                        </a:rPr>
                        <a:t>Dr. K Balaji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7257870"/>
                  </a:ext>
                </a:extLst>
              </a:tr>
            </a:tbl>
          </a:graphicData>
        </a:graphic>
      </p:graphicFrame>
      <p:sp>
        <p:nvSpPr>
          <p:cNvPr id="6" name="Rectangle: Rounded Corners 5">
            <a:extLst>
              <a:ext uri="{FF2B5EF4-FFF2-40B4-BE49-F238E27FC236}">
                <a16:creationId xmlns:a16="http://schemas.microsoft.com/office/drawing/2014/main" id="{48BF5574-FD9B-0A1D-0DFF-52CD72B7BCCC}"/>
              </a:ext>
            </a:extLst>
          </p:cNvPr>
          <p:cNvSpPr/>
          <p:nvPr/>
        </p:nvSpPr>
        <p:spPr>
          <a:xfrm>
            <a:off x="2378701" y="5227008"/>
            <a:ext cx="1399391" cy="1087328"/>
          </a:xfrm>
          <a:prstGeom prst="roundRect">
            <a:avLst/>
          </a:prstGeom>
          <a:ln>
            <a:solidFill>
              <a:srgbClr val="C00000"/>
            </a:solidFill>
          </a:ln>
          <a:effectLst>
            <a:outerShdw blurRad="76200" dir="13500000" sy="23000" kx="1200000" algn="br"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960000"/>
                </a:solidFill>
              </a:rPr>
              <a:t>Group No</a:t>
            </a:r>
          </a:p>
          <a:p>
            <a:pPr algn="ctr"/>
            <a:r>
              <a:rPr lang="en-IN" dirty="0">
                <a:solidFill>
                  <a:srgbClr val="960000"/>
                </a:solidFill>
              </a:rPr>
              <a:t>5</a:t>
            </a:r>
          </a:p>
        </p:txBody>
      </p:sp>
      <p:sp>
        <p:nvSpPr>
          <p:cNvPr id="3" name="TextBox 2">
            <a:extLst>
              <a:ext uri="{FF2B5EF4-FFF2-40B4-BE49-F238E27FC236}">
                <a16:creationId xmlns:a16="http://schemas.microsoft.com/office/drawing/2014/main" id="{6437A925-BD3C-AF3A-5AE6-8C7FA277F153}"/>
              </a:ext>
            </a:extLst>
          </p:cNvPr>
          <p:cNvSpPr txBox="1"/>
          <p:nvPr/>
        </p:nvSpPr>
        <p:spPr>
          <a:xfrm>
            <a:off x="-82550" y="1750327"/>
            <a:ext cx="12078929" cy="1140120"/>
          </a:xfrm>
          <a:prstGeom prst="rect">
            <a:avLst/>
          </a:prstGeom>
          <a:noFill/>
        </p:spPr>
        <p:txBody>
          <a:bodyPr wrap="square" lIns="91440" tIns="45720" rIns="91440" bIns="45720" anchor="t">
            <a:spAutoFit/>
          </a:bodyPr>
          <a:lstStyle/>
          <a:p>
            <a:pPr algn="ctr">
              <a:lnSpc>
                <a:spcPct val="150000"/>
              </a:lnSpc>
            </a:pPr>
            <a:r>
              <a:rPr lang="en-US" sz="2400" b="1" dirty="0"/>
              <a:t>Experimental and Theoretical Characterization of Acoustically Perturbed Inkjet Mixtures Using High-Speed Imaging and Numerical Modeling</a:t>
            </a:r>
            <a:endParaRPr lang="en-US" sz="2400" b="1" dirty="0">
              <a:latin typeface="Arial Rounded MT Bold"/>
              <a:cs typeface="Times New Roman"/>
            </a:endParaRPr>
          </a:p>
        </p:txBody>
      </p:sp>
    </p:spTree>
    <p:extLst>
      <p:ext uri="{BB962C8B-B14F-4D97-AF65-F5344CB8AC3E}">
        <p14:creationId xmlns:p14="http://schemas.microsoft.com/office/powerpoint/2010/main" val="363070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03B4BE-728E-0E98-48A3-8D8397FE25AC}"/>
              </a:ext>
            </a:extLst>
          </p:cNvPr>
          <p:cNvSpPr txBox="1"/>
          <p:nvPr/>
        </p:nvSpPr>
        <p:spPr>
          <a:xfrm>
            <a:off x="79985" y="109658"/>
            <a:ext cx="7195885" cy="523220"/>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IN" sz="2800" dirty="0">
                <a:solidFill>
                  <a:srgbClr val="C00000"/>
                </a:solidFill>
                <a:latin typeface="Arial Rounded MT Bold" panose="020F0704030504030204" pitchFamily="34" charset="0"/>
                <a:cs typeface="Times New Roman" panose="02020603050405020304" pitchFamily="18" charset="0"/>
              </a:rPr>
              <a:t>Atomization vs  Droplet Generation </a:t>
            </a:r>
            <a:endParaRPr lang="en-IN" sz="2800" dirty="0">
              <a:solidFill>
                <a:srgbClr val="C00000"/>
              </a:solidFill>
            </a:endParaRPr>
          </a:p>
        </p:txBody>
      </p:sp>
      <p:sp>
        <p:nvSpPr>
          <p:cNvPr id="4" name="TextBox 3">
            <a:extLst>
              <a:ext uri="{FF2B5EF4-FFF2-40B4-BE49-F238E27FC236}">
                <a16:creationId xmlns:a16="http://schemas.microsoft.com/office/drawing/2014/main" id="{5FB0357C-D483-C817-19A3-0EEBE47AC5FB}"/>
              </a:ext>
            </a:extLst>
          </p:cNvPr>
          <p:cNvSpPr txBox="1"/>
          <p:nvPr/>
        </p:nvSpPr>
        <p:spPr>
          <a:xfrm>
            <a:off x="79985" y="4218649"/>
            <a:ext cx="4556628" cy="461665"/>
          </a:xfrm>
          <a:prstGeom prst="rect">
            <a:avLst/>
          </a:prstGeom>
          <a:ln w="38100">
            <a:solidFill>
              <a:srgbClr val="000066"/>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IN" sz="2400" dirty="0">
                <a:solidFill>
                  <a:srgbClr val="000066"/>
                </a:solidFill>
                <a:latin typeface="Arial Rounded MT Bold" panose="020F0704030504030204" pitchFamily="34" charset="0"/>
                <a:cs typeface="Times New Roman" panose="02020603050405020304" pitchFamily="18" charset="0"/>
              </a:rPr>
              <a:t>Atomizers - Configurations </a:t>
            </a:r>
            <a:endParaRPr lang="en-IN" sz="2400" dirty="0">
              <a:solidFill>
                <a:srgbClr val="000066"/>
              </a:solidFill>
            </a:endParaRPr>
          </a:p>
        </p:txBody>
      </p:sp>
      <p:sp>
        <p:nvSpPr>
          <p:cNvPr id="7" name="TextBox 6">
            <a:extLst>
              <a:ext uri="{FF2B5EF4-FFF2-40B4-BE49-F238E27FC236}">
                <a16:creationId xmlns:a16="http://schemas.microsoft.com/office/drawing/2014/main" id="{EE80F1DC-09FE-63D3-48EB-FB74B8A7674C}"/>
              </a:ext>
            </a:extLst>
          </p:cNvPr>
          <p:cNvSpPr txBox="1"/>
          <p:nvPr/>
        </p:nvSpPr>
        <p:spPr>
          <a:xfrm>
            <a:off x="115034" y="791231"/>
            <a:ext cx="3448583" cy="923330"/>
          </a:xfrm>
          <a:prstGeom prst="rect">
            <a:avLst/>
          </a:prstGeom>
          <a:noFill/>
        </p:spPr>
        <p:txBody>
          <a:bodyPr wrap="square">
            <a:spAutoFit/>
          </a:bodyPr>
          <a:lstStyle/>
          <a:p>
            <a:r>
              <a:rPr lang="en-US" dirty="0">
                <a:solidFill>
                  <a:srgbClr val="00B050"/>
                </a:solidFill>
                <a:latin typeface="Arial Rounded MT Bold" panose="020F0704030504030204" pitchFamily="34" charset="0"/>
              </a:rPr>
              <a:t>Atomization</a:t>
            </a:r>
          </a:p>
          <a:p>
            <a:r>
              <a:rPr lang="en-US" dirty="0">
                <a:solidFill>
                  <a:srgbClr val="0000FF"/>
                </a:solidFill>
                <a:latin typeface="Arial Rounded MT Bold" panose="020F0704030504030204" pitchFamily="34" charset="0"/>
              </a:rPr>
              <a:t>Chaotic, high-speed breakup into fine droplets. </a:t>
            </a:r>
            <a:endParaRPr lang="en-IN" dirty="0">
              <a:solidFill>
                <a:srgbClr val="0000FF"/>
              </a:solidFill>
              <a:latin typeface="Arial Rounded MT Bold" panose="020F0704030504030204" pitchFamily="34" charset="0"/>
            </a:endParaRPr>
          </a:p>
        </p:txBody>
      </p:sp>
      <p:pic>
        <p:nvPicPr>
          <p:cNvPr id="6" name="Picture 5">
            <a:extLst>
              <a:ext uri="{FF2B5EF4-FFF2-40B4-BE49-F238E27FC236}">
                <a16:creationId xmlns:a16="http://schemas.microsoft.com/office/drawing/2014/main" id="{365302CA-F233-F4F9-AB6F-9BF055B31322}"/>
              </a:ext>
            </a:extLst>
          </p:cNvPr>
          <p:cNvPicPr>
            <a:picLocks noChangeAspect="1"/>
          </p:cNvPicPr>
          <p:nvPr/>
        </p:nvPicPr>
        <p:blipFill>
          <a:blip r:embed="rId3"/>
          <a:srcRect l="7273" t="6694" r="78118" b="59502"/>
          <a:stretch/>
        </p:blipFill>
        <p:spPr>
          <a:xfrm>
            <a:off x="106971" y="4986296"/>
            <a:ext cx="804970" cy="1243505"/>
          </a:xfrm>
          <a:prstGeom prst="rect">
            <a:avLst/>
          </a:prstGeom>
        </p:spPr>
      </p:pic>
      <p:cxnSp>
        <p:nvCxnSpPr>
          <p:cNvPr id="2" name="Straight Connector 1">
            <a:extLst>
              <a:ext uri="{FF2B5EF4-FFF2-40B4-BE49-F238E27FC236}">
                <a16:creationId xmlns:a16="http://schemas.microsoft.com/office/drawing/2014/main" id="{CB47E2EC-DF02-0344-7222-DDB9F2EDBDE1}"/>
              </a:ext>
            </a:extLst>
          </p:cNvPr>
          <p:cNvCxnSpPr>
            <a:cxnSpLocks/>
          </p:cNvCxnSpPr>
          <p:nvPr/>
        </p:nvCxnSpPr>
        <p:spPr>
          <a:xfrm>
            <a:off x="7485370" y="43747"/>
            <a:ext cx="0" cy="681425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ED943C6-383C-806B-14C0-20CC5201433A}"/>
              </a:ext>
            </a:extLst>
          </p:cNvPr>
          <p:cNvPicPr>
            <a:picLocks noChangeAspect="1"/>
          </p:cNvPicPr>
          <p:nvPr/>
        </p:nvPicPr>
        <p:blipFill>
          <a:blip r:embed="rId3"/>
          <a:srcRect l="40127" r="39540" b="49991"/>
          <a:stretch/>
        </p:blipFill>
        <p:spPr>
          <a:xfrm>
            <a:off x="3555556" y="4962483"/>
            <a:ext cx="1029276" cy="1689979"/>
          </a:xfrm>
          <a:prstGeom prst="rect">
            <a:avLst/>
          </a:prstGeom>
        </p:spPr>
      </p:pic>
      <p:pic>
        <p:nvPicPr>
          <p:cNvPr id="9" name="Picture 8">
            <a:extLst>
              <a:ext uri="{FF2B5EF4-FFF2-40B4-BE49-F238E27FC236}">
                <a16:creationId xmlns:a16="http://schemas.microsoft.com/office/drawing/2014/main" id="{C5C9269C-140E-8CDA-0425-825D53653868}"/>
              </a:ext>
            </a:extLst>
          </p:cNvPr>
          <p:cNvPicPr>
            <a:picLocks noChangeAspect="1"/>
          </p:cNvPicPr>
          <p:nvPr/>
        </p:nvPicPr>
        <p:blipFill>
          <a:blip r:embed="rId3"/>
          <a:srcRect l="80811" t="61192"/>
          <a:stretch/>
        </p:blipFill>
        <p:spPr>
          <a:xfrm>
            <a:off x="2292288" y="5057638"/>
            <a:ext cx="979488" cy="1322523"/>
          </a:xfrm>
          <a:prstGeom prst="rect">
            <a:avLst/>
          </a:prstGeom>
        </p:spPr>
      </p:pic>
      <p:pic>
        <p:nvPicPr>
          <p:cNvPr id="10" name="Picture 9">
            <a:extLst>
              <a:ext uri="{FF2B5EF4-FFF2-40B4-BE49-F238E27FC236}">
                <a16:creationId xmlns:a16="http://schemas.microsoft.com/office/drawing/2014/main" id="{31756F1F-A72A-079B-D25B-5FBC3AE1610B}"/>
              </a:ext>
            </a:extLst>
          </p:cNvPr>
          <p:cNvPicPr>
            <a:picLocks noChangeAspect="1"/>
          </p:cNvPicPr>
          <p:nvPr/>
        </p:nvPicPr>
        <p:blipFill>
          <a:blip r:embed="rId3"/>
          <a:srcRect l="5879" t="52749" r="71662"/>
          <a:stretch/>
        </p:blipFill>
        <p:spPr>
          <a:xfrm>
            <a:off x="1144725" y="4986296"/>
            <a:ext cx="1043186" cy="1465208"/>
          </a:xfrm>
          <a:prstGeom prst="rect">
            <a:avLst/>
          </a:prstGeom>
        </p:spPr>
      </p:pic>
      <p:sp>
        <p:nvSpPr>
          <p:cNvPr id="21" name="TextBox 20">
            <a:extLst>
              <a:ext uri="{FF2B5EF4-FFF2-40B4-BE49-F238E27FC236}">
                <a16:creationId xmlns:a16="http://schemas.microsoft.com/office/drawing/2014/main" id="{9267CC01-D765-B296-C4EF-9738F8B6D8F6}"/>
              </a:ext>
            </a:extLst>
          </p:cNvPr>
          <p:cNvSpPr txBox="1"/>
          <p:nvPr/>
        </p:nvSpPr>
        <p:spPr>
          <a:xfrm>
            <a:off x="7777896" y="115836"/>
            <a:ext cx="4369858" cy="461665"/>
          </a:xfrm>
          <a:prstGeom prst="rect">
            <a:avLst/>
          </a:prstGeom>
          <a:ln w="38100">
            <a:solidFill>
              <a:srgbClr val="000066"/>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IN" sz="2400">
                <a:solidFill>
                  <a:srgbClr val="000066"/>
                </a:solidFill>
                <a:latin typeface="Arial Rounded MT Bold" panose="020F0704030504030204" pitchFamily="34" charset="0"/>
                <a:cs typeface="Times New Roman" panose="02020603050405020304" pitchFamily="18" charset="0"/>
              </a:rPr>
              <a:t>Breakup Regimes</a:t>
            </a:r>
            <a:endParaRPr lang="en-IN" sz="2400">
              <a:solidFill>
                <a:srgbClr val="000066"/>
              </a:solidFill>
            </a:endParaRPr>
          </a:p>
        </p:txBody>
      </p:sp>
      <p:cxnSp>
        <p:nvCxnSpPr>
          <p:cNvPr id="22" name="Straight Connector 21">
            <a:extLst>
              <a:ext uri="{FF2B5EF4-FFF2-40B4-BE49-F238E27FC236}">
                <a16:creationId xmlns:a16="http://schemas.microsoft.com/office/drawing/2014/main" id="{DC54F0B1-83D4-A4BE-7112-C20C7A03D14B}"/>
              </a:ext>
            </a:extLst>
          </p:cNvPr>
          <p:cNvCxnSpPr>
            <a:cxnSpLocks/>
          </p:cNvCxnSpPr>
          <p:nvPr/>
        </p:nvCxnSpPr>
        <p:spPr>
          <a:xfrm flipH="1">
            <a:off x="-20706" y="3972842"/>
            <a:ext cx="748537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83ABC9-2797-C4A8-CD40-1DBC494E1CED}"/>
              </a:ext>
            </a:extLst>
          </p:cNvPr>
          <p:cNvSpPr txBox="1"/>
          <p:nvPr/>
        </p:nvSpPr>
        <p:spPr>
          <a:xfrm>
            <a:off x="7812819" y="5857698"/>
            <a:ext cx="4173786" cy="92333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i="0" dirty="0">
                <a:solidFill>
                  <a:srgbClr val="222222"/>
                </a:solidFill>
                <a:effectLst/>
                <a:latin typeface="Arial Rounded MT Bold" panose="020F0704030504030204" pitchFamily="34" charset="0"/>
              </a:rPr>
              <a:t> A. Lefebvre and D.R. Ballal. "Breakup of liquid jets and the formation of droplets" (2010).</a:t>
            </a:r>
            <a:endParaRPr lang="en-IN" dirty="0">
              <a:latin typeface="Arial Rounded MT Bold" panose="020F0704030504030204" pitchFamily="34" charset="0"/>
            </a:endParaRPr>
          </a:p>
        </p:txBody>
      </p:sp>
      <p:sp>
        <p:nvSpPr>
          <p:cNvPr id="26" name="TextBox 25">
            <a:extLst>
              <a:ext uri="{FF2B5EF4-FFF2-40B4-BE49-F238E27FC236}">
                <a16:creationId xmlns:a16="http://schemas.microsoft.com/office/drawing/2014/main" id="{7367695A-08A1-F8F3-9666-2064941A2958}"/>
              </a:ext>
            </a:extLst>
          </p:cNvPr>
          <p:cNvSpPr txBox="1"/>
          <p:nvPr/>
        </p:nvSpPr>
        <p:spPr>
          <a:xfrm>
            <a:off x="91780" y="6388154"/>
            <a:ext cx="4493052" cy="369332"/>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i="0">
                <a:solidFill>
                  <a:srgbClr val="222222"/>
                </a:solidFill>
                <a:effectLst/>
                <a:latin typeface="Arial Rounded MT Bold" panose="020F0704030504030204" pitchFamily="34" charset="0"/>
              </a:rPr>
              <a:t>Atomization and Sprays - Lefebvre</a:t>
            </a:r>
            <a:endParaRPr lang="en-IN">
              <a:latin typeface="Arial Rounded MT Bold" panose="020F0704030504030204" pitchFamily="34" charset="0"/>
            </a:endParaRPr>
          </a:p>
        </p:txBody>
      </p:sp>
      <p:sp>
        <p:nvSpPr>
          <p:cNvPr id="8" name="TextBox 7">
            <a:extLst>
              <a:ext uri="{FF2B5EF4-FFF2-40B4-BE49-F238E27FC236}">
                <a16:creationId xmlns:a16="http://schemas.microsoft.com/office/drawing/2014/main" id="{3B5D0A2B-163F-BBA5-DFE4-009614652109}"/>
              </a:ext>
            </a:extLst>
          </p:cNvPr>
          <p:cNvSpPr txBox="1"/>
          <p:nvPr/>
        </p:nvSpPr>
        <p:spPr>
          <a:xfrm>
            <a:off x="3537248" y="5238716"/>
            <a:ext cx="184731" cy="369332"/>
          </a:xfrm>
          <a:prstGeom prst="rect">
            <a:avLst/>
          </a:prstGeom>
          <a:solidFill>
            <a:schemeClr val="bg1"/>
          </a:solidFill>
        </p:spPr>
        <p:txBody>
          <a:bodyPr wrap="none" rtlCol="0">
            <a:spAutoFit/>
          </a:bodyPr>
          <a:lstStyle/>
          <a:p>
            <a:endParaRPr lang="en-IN"/>
          </a:p>
        </p:txBody>
      </p:sp>
      <p:pic>
        <p:nvPicPr>
          <p:cNvPr id="12" name="Picture 11">
            <a:extLst>
              <a:ext uri="{FF2B5EF4-FFF2-40B4-BE49-F238E27FC236}">
                <a16:creationId xmlns:a16="http://schemas.microsoft.com/office/drawing/2014/main" id="{916A223D-CEA9-8682-A428-C23C2E082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7896" y="668061"/>
            <a:ext cx="4243632" cy="4912065"/>
          </a:xfrm>
          <a:prstGeom prst="rect">
            <a:avLst/>
          </a:prstGeom>
        </p:spPr>
      </p:pic>
      <p:sp>
        <p:nvSpPr>
          <p:cNvPr id="20" name="TextBox 19">
            <a:extLst>
              <a:ext uri="{FF2B5EF4-FFF2-40B4-BE49-F238E27FC236}">
                <a16:creationId xmlns:a16="http://schemas.microsoft.com/office/drawing/2014/main" id="{20E054EA-91D3-E863-B06A-5B91512BAE2A}"/>
              </a:ext>
            </a:extLst>
          </p:cNvPr>
          <p:cNvSpPr txBox="1"/>
          <p:nvPr/>
        </p:nvSpPr>
        <p:spPr>
          <a:xfrm>
            <a:off x="3952529" y="791231"/>
            <a:ext cx="3323341" cy="923330"/>
          </a:xfrm>
          <a:prstGeom prst="rect">
            <a:avLst/>
          </a:prstGeom>
          <a:noFill/>
        </p:spPr>
        <p:txBody>
          <a:bodyPr wrap="square" rtlCol="0">
            <a:spAutoFit/>
          </a:bodyPr>
          <a:lstStyle/>
          <a:p>
            <a:r>
              <a:rPr lang="en-US" dirty="0">
                <a:solidFill>
                  <a:srgbClr val="00B050"/>
                </a:solidFill>
                <a:latin typeface="Arial Rounded MT Bold" panose="020F0704030504030204" pitchFamily="34" charset="0"/>
              </a:rPr>
              <a:t>Droplet Generation  </a:t>
            </a:r>
            <a:r>
              <a:rPr lang="en-US" dirty="0">
                <a:solidFill>
                  <a:srgbClr val="0000FF"/>
                </a:solidFill>
                <a:latin typeface="Arial Rounded MT Bold" panose="020F0704030504030204" pitchFamily="34" charset="0"/>
              </a:rPr>
              <a:t>	</a:t>
            </a:r>
          </a:p>
          <a:p>
            <a:r>
              <a:rPr lang="en-US" dirty="0">
                <a:solidFill>
                  <a:srgbClr val="0000FF"/>
                </a:solidFill>
                <a:latin typeface="Arial Rounded MT Bold" panose="020F0704030504030204" pitchFamily="34" charset="0"/>
              </a:rPr>
              <a:t>Controlled breakup into discrete droplets</a:t>
            </a:r>
            <a:endParaRPr lang="en-IN" dirty="0">
              <a:latin typeface="Arial Rounded MT Bold" panose="020F0704030504030204" pitchFamily="34" charset="0"/>
            </a:endParaRPr>
          </a:p>
        </p:txBody>
      </p:sp>
      <p:pic>
        <p:nvPicPr>
          <p:cNvPr id="23" name="Picture 2" descr="Short Course on Atomization and Sprays ...">
            <a:extLst>
              <a:ext uri="{FF2B5EF4-FFF2-40B4-BE49-F238E27FC236}">
                <a16:creationId xmlns:a16="http://schemas.microsoft.com/office/drawing/2014/main" id="{CE965475-9266-5674-C516-F87AAE35FCA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44110" y="1714561"/>
            <a:ext cx="3048702" cy="20094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ayleigh-Plateau Instability: Falling Jet">
            <a:extLst>
              <a:ext uri="{FF2B5EF4-FFF2-40B4-BE49-F238E27FC236}">
                <a16:creationId xmlns:a16="http://schemas.microsoft.com/office/drawing/2014/main" id="{9D903A66-9925-02AF-C3FB-AEA4AC5AFE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9482" y="1667219"/>
            <a:ext cx="1630168" cy="200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206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933348-DC63-63FD-3B61-E1D4C8B667F2}"/>
              </a:ext>
            </a:extLst>
          </p:cNvPr>
          <p:cNvSpPr txBox="1"/>
          <p:nvPr/>
        </p:nvSpPr>
        <p:spPr>
          <a:xfrm>
            <a:off x="309716" y="145849"/>
            <a:ext cx="11448459" cy="584775"/>
          </a:xfrm>
          <a:prstGeom prst="rect">
            <a:avLst/>
          </a:prstGeom>
          <a:noFill/>
        </p:spPr>
        <p:txBody>
          <a:bodyPr wrap="square">
            <a:spAutoFit/>
          </a:bodyPr>
          <a:lstStyle/>
          <a:p>
            <a:pPr algn="ctr"/>
            <a:r>
              <a:rPr lang="en-IN" sz="3200" b="1" dirty="0">
                <a:latin typeface="Arial Rounded MT Bold" panose="020F0704030504030204" pitchFamily="34" charset="0"/>
                <a:cs typeface="Times New Roman" panose="02020603050405020304" pitchFamily="18" charset="0"/>
              </a:rPr>
              <a:t>APPLICATIONS</a:t>
            </a:r>
            <a:endParaRPr lang="en-IN" sz="3200" b="1" dirty="0">
              <a:latin typeface="Arial Rounded MT Bold" panose="020F0704030504030204" pitchFamily="34" charset="0"/>
            </a:endParaRPr>
          </a:p>
        </p:txBody>
      </p:sp>
      <p:cxnSp>
        <p:nvCxnSpPr>
          <p:cNvPr id="7" name="Straight Connector 6">
            <a:extLst>
              <a:ext uri="{FF2B5EF4-FFF2-40B4-BE49-F238E27FC236}">
                <a16:creationId xmlns:a16="http://schemas.microsoft.com/office/drawing/2014/main" id="{F5CBC51B-2CB0-53D2-2D96-BC0109FDA3E4}"/>
              </a:ext>
            </a:extLst>
          </p:cNvPr>
          <p:cNvCxnSpPr/>
          <p:nvPr/>
        </p:nvCxnSpPr>
        <p:spPr>
          <a:xfrm>
            <a:off x="5742039" y="745850"/>
            <a:ext cx="0" cy="5937939"/>
          </a:xfrm>
          <a:prstGeom prst="line">
            <a:avLst/>
          </a:prstGeom>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178B1506-758A-2E2D-25AA-794DADF598E7}"/>
              </a:ext>
            </a:extLst>
          </p:cNvPr>
          <p:cNvSpPr txBox="1"/>
          <p:nvPr/>
        </p:nvSpPr>
        <p:spPr>
          <a:xfrm>
            <a:off x="6096000" y="893601"/>
            <a:ext cx="5490297" cy="5301901"/>
          </a:xfrm>
          <a:prstGeom prst="rect">
            <a:avLst/>
          </a:prstGeom>
          <a:noFill/>
        </p:spPr>
        <p:txBody>
          <a:bodyPr wrap="square">
            <a:spAutoFit/>
          </a:bodyPr>
          <a:lstStyle/>
          <a:p>
            <a:pPr>
              <a:lnSpc>
                <a:spcPct val="150000"/>
              </a:lnSpc>
            </a:pPr>
            <a:r>
              <a:rPr lang="en-US" sz="2400" b="1" dirty="0">
                <a:latin typeface="Arial Rounded MT Bold" panose="020F0704030504030204" pitchFamily="34" charset="0"/>
              </a:rPr>
              <a:t>Impact on Sustainable Development Goals (SDGs)</a:t>
            </a:r>
          </a:p>
          <a:p>
            <a:pPr>
              <a:lnSpc>
                <a:spcPct val="150000"/>
              </a:lnSpc>
            </a:pPr>
            <a:endParaRPr lang="en-US" b="1" dirty="0">
              <a:latin typeface="Arial Rounded MT Bold" panose="020F0704030504030204" pitchFamily="34" charset="0"/>
            </a:endParaRPr>
          </a:p>
          <a:p>
            <a:pPr marL="342900" indent="-342900">
              <a:lnSpc>
                <a:spcPct val="150000"/>
              </a:lnSpc>
              <a:buFont typeface="+mj-lt"/>
              <a:buAutoNum type="arabicPeriod"/>
            </a:pPr>
            <a:r>
              <a:rPr lang="en-US" b="1" dirty="0">
                <a:solidFill>
                  <a:srgbClr val="FF0000"/>
                </a:solidFill>
                <a:latin typeface="Arial Rounded MT Bold" panose="020F0704030504030204" pitchFamily="34" charset="0"/>
              </a:rPr>
              <a:t>SDG 9 (Industry, Innovation, and Infrastructure):</a:t>
            </a:r>
          </a:p>
          <a:p>
            <a:pPr marL="742950" lvl="1" indent="-285750">
              <a:lnSpc>
                <a:spcPct val="150000"/>
              </a:lnSpc>
              <a:buFont typeface="Arial" panose="020B0604020202020204" pitchFamily="34" charset="0"/>
              <a:buChar char="•"/>
            </a:pPr>
            <a:r>
              <a:rPr lang="en-US" dirty="0">
                <a:latin typeface="Arial Rounded MT Bold" panose="020F0704030504030204" pitchFamily="34" charset="0"/>
              </a:rPr>
              <a:t>Promotes sustainable industrial processes and technological innovation.</a:t>
            </a:r>
          </a:p>
          <a:p>
            <a:pPr marL="742950" lvl="1" indent="-285750">
              <a:lnSpc>
                <a:spcPct val="150000"/>
              </a:lnSpc>
              <a:buFont typeface="Wingdings" panose="05000000000000000000" pitchFamily="2" charset="2"/>
              <a:buChar char="v"/>
            </a:pPr>
            <a:endParaRPr lang="en-US" b="1" dirty="0">
              <a:latin typeface="Arial Rounded MT Bold" panose="020F0704030504030204" pitchFamily="34" charset="0"/>
            </a:endParaRPr>
          </a:p>
          <a:p>
            <a:pPr marL="342900" indent="-342900">
              <a:lnSpc>
                <a:spcPct val="150000"/>
              </a:lnSpc>
              <a:buFont typeface="+mj-lt"/>
              <a:buAutoNum type="arabicPeriod"/>
            </a:pPr>
            <a:r>
              <a:rPr lang="en-US" b="1" dirty="0">
                <a:solidFill>
                  <a:srgbClr val="FF0000"/>
                </a:solidFill>
                <a:latin typeface="Arial Rounded MT Bold" panose="020F0704030504030204" pitchFamily="34" charset="0"/>
              </a:rPr>
              <a:t>SDG 12 (Responsible Consumption and Production):</a:t>
            </a:r>
          </a:p>
          <a:p>
            <a:pPr marL="742950" lvl="1" indent="-285750">
              <a:lnSpc>
                <a:spcPct val="150000"/>
              </a:lnSpc>
              <a:buFont typeface="Arial" panose="020B0604020202020204" pitchFamily="34" charset="0"/>
              <a:buChar char="•"/>
            </a:pPr>
            <a:r>
              <a:rPr lang="en-US" dirty="0">
                <a:latin typeface="Arial Rounded MT Bold" panose="020F0704030504030204" pitchFamily="34" charset="0"/>
              </a:rPr>
              <a:t>Reduces material waste and enhances resource efficiency in manufacturing.</a:t>
            </a:r>
          </a:p>
        </p:txBody>
      </p:sp>
      <p:pic>
        <p:nvPicPr>
          <p:cNvPr id="3" name="Picture 2">
            <a:extLst>
              <a:ext uri="{FF2B5EF4-FFF2-40B4-BE49-F238E27FC236}">
                <a16:creationId xmlns:a16="http://schemas.microsoft.com/office/drawing/2014/main" id="{C386209A-2998-A833-B54D-FA09A3D35567}"/>
              </a:ext>
            </a:extLst>
          </p:cNvPr>
          <p:cNvPicPr>
            <a:picLocks noChangeAspect="1"/>
          </p:cNvPicPr>
          <p:nvPr/>
        </p:nvPicPr>
        <p:blipFill>
          <a:blip r:embed="rId3"/>
          <a:stretch>
            <a:fillRect/>
          </a:stretch>
        </p:blipFill>
        <p:spPr>
          <a:xfrm>
            <a:off x="309716" y="4857299"/>
            <a:ext cx="2428487" cy="1449502"/>
          </a:xfrm>
          <a:prstGeom prst="rect">
            <a:avLst/>
          </a:prstGeom>
        </p:spPr>
      </p:pic>
      <p:pic>
        <p:nvPicPr>
          <p:cNvPr id="6" name="Picture 5">
            <a:extLst>
              <a:ext uri="{FF2B5EF4-FFF2-40B4-BE49-F238E27FC236}">
                <a16:creationId xmlns:a16="http://schemas.microsoft.com/office/drawing/2014/main" id="{E0688E98-482A-D767-9654-04A003404055}"/>
              </a:ext>
            </a:extLst>
          </p:cNvPr>
          <p:cNvPicPr>
            <a:picLocks noChangeAspect="1"/>
          </p:cNvPicPr>
          <p:nvPr/>
        </p:nvPicPr>
        <p:blipFill>
          <a:blip r:embed="rId4"/>
          <a:stretch>
            <a:fillRect/>
          </a:stretch>
        </p:blipFill>
        <p:spPr>
          <a:xfrm>
            <a:off x="3046284" y="4857299"/>
            <a:ext cx="2428487" cy="1449503"/>
          </a:xfrm>
          <a:prstGeom prst="rect">
            <a:avLst/>
          </a:prstGeom>
        </p:spPr>
      </p:pic>
      <p:pic>
        <p:nvPicPr>
          <p:cNvPr id="11" name="Picture 10">
            <a:extLst>
              <a:ext uri="{FF2B5EF4-FFF2-40B4-BE49-F238E27FC236}">
                <a16:creationId xmlns:a16="http://schemas.microsoft.com/office/drawing/2014/main" id="{7A873ACD-F1F8-F8F4-3C0E-17AF1F7E3337}"/>
              </a:ext>
            </a:extLst>
          </p:cNvPr>
          <p:cNvPicPr>
            <a:picLocks noChangeAspect="1"/>
          </p:cNvPicPr>
          <p:nvPr/>
        </p:nvPicPr>
        <p:blipFill>
          <a:blip r:embed="rId5"/>
          <a:stretch>
            <a:fillRect/>
          </a:stretch>
        </p:blipFill>
        <p:spPr>
          <a:xfrm>
            <a:off x="332223" y="2884764"/>
            <a:ext cx="2428485" cy="1449502"/>
          </a:xfrm>
          <a:prstGeom prst="rect">
            <a:avLst/>
          </a:prstGeom>
        </p:spPr>
      </p:pic>
      <p:pic>
        <p:nvPicPr>
          <p:cNvPr id="1026" name="Picture 2" descr="110+ Thousand Agricultural Spray Royalty-Free Images, Stock Photos &amp;  Pictures | Shutterstock">
            <a:extLst>
              <a:ext uri="{FF2B5EF4-FFF2-40B4-BE49-F238E27FC236}">
                <a16:creationId xmlns:a16="http://schemas.microsoft.com/office/drawing/2014/main" id="{0CE157B2-C8FA-D0B6-72D7-CC87A3B3E5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6284" y="2884764"/>
            <a:ext cx="2428485" cy="14495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kjet Printing | The Connectivity Center">
            <a:extLst>
              <a:ext uri="{FF2B5EF4-FFF2-40B4-BE49-F238E27FC236}">
                <a16:creationId xmlns:a16="http://schemas.microsoft.com/office/drawing/2014/main" id="{AD99E3F2-4DA3-2386-0D89-17573296F4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225" y="920061"/>
            <a:ext cx="2428483" cy="14495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D-printed pills can change healthcare - Research In Estonia">
            <a:extLst>
              <a:ext uri="{FF2B5EF4-FFF2-40B4-BE49-F238E27FC236}">
                <a16:creationId xmlns:a16="http://schemas.microsoft.com/office/drawing/2014/main" id="{3F5121C3-0FFA-0D18-2DFB-F4E0458B54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7300" y="920061"/>
            <a:ext cx="2428482" cy="14495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9E57805-BE7C-07E7-FFBC-C0B016B65F9F}"/>
              </a:ext>
            </a:extLst>
          </p:cNvPr>
          <p:cNvSpPr txBox="1"/>
          <p:nvPr/>
        </p:nvSpPr>
        <p:spPr>
          <a:xfrm>
            <a:off x="332223" y="2304209"/>
            <a:ext cx="2428482" cy="366706"/>
          </a:xfrm>
          <a:prstGeom prst="rect">
            <a:avLst/>
          </a:prstGeom>
          <a:noFill/>
        </p:spPr>
        <p:txBody>
          <a:bodyPr wrap="square" rtlCol="0">
            <a:spAutoFit/>
          </a:bodyPr>
          <a:lstStyle/>
          <a:p>
            <a:pPr algn="ctr"/>
            <a:r>
              <a:rPr lang="en-IN" b="1" dirty="0">
                <a:latin typeface="Arial Rounded MT Bold" panose="020F0704030504030204" pitchFamily="34" charset="0"/>
              </a:rPr>
              <a:t>INKJET PRINTER</a:t>
            </a:r>
          </a:p>
        </p:txBody>
      </p:sp>
      <p:sp>
        <p:nvSpPr>
          <p:cNvPr id="16" name="TextBox 15">
            <a:extLst>
              <a:ext uri="{FF2B5EF4-FFF2-40B4-BE49-F238E27FC236}">
                <a16:creationId xmlns:a16="http://schemas.microsoft.com/office/drawing/2014/main" id="{FF11712D-A23F-40EC-CD1D-7ACA83957F00}"/>
              </a:ext>
            </a:extLst>
          </p:cNvPr>
          <p:cNvSpPr txBox="1"/>
          <p:nvPr/>
        </p:nvSpPr>
        <p:spPr>
          <a:xfrm>
            <a:off x="3054817" y="2341419"/>
            <a:ext cx="2419951" cy="369332"/>
          </a:xfrm>
          <a:prstGeom prst="rect">
            <a:avLst/>
          </a:prstGeom>
          <a:noFill/>
        </p:spPr>
        <p:txBody>
          <a:bodyPr wrap="square" rtlCol="0">
            <a:spAutoFit/>
          </a:bodyPr>
          <a:lstStyle/>
          <a:p>
            <a:pPr algn="ctr"/>
            <a:r>
              <a:rPr lang="en-IN" b="1" i="0" dirty="0">
                <a:effectLst/>
                <a:latin typeface="Arial Rounded MT Bold" panose="020F0704030504030204" pitchFamily="34" charset="0"/>
              </a:rPr>
              <a:t>PHARMACEUTICAL</a:t>
            </a:r>
            <a:endParaRPr lang="en-IN" b="1" dirty="0">
              <a:latin typeface="Arial Rounded MT Bold" panose="020F0704030504030204" pitchFamily="34" charset="0"/>
            </a:endParaRPr>
          </a:p>
        </p:txBody>
      </p:sp>
      <p:sp>
        <p:nvSpPr>
          <p:cNvPr id="1033" name="TextBox 1032">
            <a:extLst>
              <a:ext uri="{FF2B5EF4-FFF2-40B4-BE49-F238E27FC236}">
                <a16:creationId xmlns:a16="http://schemas.microsoft.com/office/drawing/2014/main" id="{2F22C4D2-FDBD-C480-BC2C-CC962AB62517}"/>
              </a:ext>
            </a:extLst>
          </p:cNvPr>
          <p:cNvSpPr txBox="1"/>
          <p:nvPr/>
        </p:nvSpPr>
        <p:spPr>
          <a:xfrm>
            <a:off x="275268" y="4356389"/>
            <a:ext cx="2428482" cy="366706"/>
          </a:xfrm>
          <a:prstGeom prst="rect">
            <a:avLst/>
          </a:prstGeom>
          <a:noFill/>
        </p:spPr>
        <p:txBody>
          <a:bodyPr wrap="square" rtlCol="0">
            <a:spAutoFit/>
          </a:bodyPr>
          <a:lstStyle/>
          <a:p>
            <a:pPr algn="ctr"/>
            <a:r>
              <a:rPr lang="en-IN" b="1" i="0" dirty="0">
                <a:effectLst/>
                <a:latin typeface="Arial Rounded MT Bold" panose="020F0704030504030204" pitchFamily="34" charset="0"/>
              </a:rPr>
              <a:t>COMBUSTION</a:t>
            </a:r>
            <a:endParaRPr lang="en-IN" b="1" dirty="0">
              <a:latin typeface="Arial Rounded MT Bold" panose="020F0704030504030204" pitchFamily="34" charset="0"/>
            </a:endParaRPr>
          </a:p>
        </p:txBody>
      </p:sp>
      <p:sp>
        <p:nvSpPr>
          <p:cNvPr id="1034" name="TextBox 1033">
            <a:extLst>
              <a:ext uri="{FF2B5EF4-FFF2-40B4-BE49-F238E27FC236}">
                <a16:creationId xmlns:a16="http://schemas.microsoft.com/office/drawing/2014/main" id="{1F97453C-662A-1969-6D7E-17D72E1FEA1B}"/>
              </a:ext>
            </a:extLst>
          </p:cNvPr>
          <p:cNvSpPr txBox="1"/>
          <p:nvPr/>
        </p:nvSpPr>
        <p:spPr>
          <a:xfrm>
            <a:off x="3155388" y="4356389"/>
            <a:ext cx="2210276" cy="369332"/>
          </a:xfrm>
          <a:prstGeom prst="rect">
            <a:avLst/>
          </a:prstGeom>
          <a:noFill/>
        </p:spPr>
        <p:txBody>
          <a:bodyPr wrap="square" rtlCol="0">
            <a:spAutoFit/>
          </a:bodyPr>
          <a:lstStyle/>
          <a:p>
            <a:pPr algn="ctr"/>
            <a:r>
              <a:rPr lang="en-IN" b="1" i="0" dirty="0">
                <a:effectLst/>
                <a:latin typeface="Arial Rounded MT Bold" panose="020F0704030504030204" pitchFamily="34" charset="0"/>
              </a:rPr>
              <a:t>AGRICULTURE</a:t>
            </a:r>
            <a:endParaRPr lang="en-IN" b="1" dirty="0">
              <a:latin typeface="Arial Rounded MT Bold" panose="020F0704030504030204" pitchFamily="34" charset="0"/>
            </a:endParaRPr>
          </a:p>
        </p:txBody>
      </p:sp>
      <p:sp>
        <p:nvSpPr>
          <p:cNvPr id="1035" name="TextBox 1034">
            <a:extLst>
              <a:ext uri="{FF2B5EF4-FFF2-40B4-BE49-F238E27FC236}">
                <a16:creationId xmlns:a16="http://schemas.microsoft.com/office/drawing/2014/main" id="{D81E389D-2114-469A-0722-340B00369696}"/>
              </a:ext>
            </a:extLst>
          </p:cNvPr>
          <p:cNvSpPr txBox="1"/>
          <p:nvPr/>
        </p:nvSpPr>
        <p:spPr>
          <a:xfrm>
            <a:off x="432640" y="6314457"/>
            <a:ext cx="2182638" cy="369332"/>
          </a:xfrm>
          <a:prstGeom prst="rect">
            <a:avLst/>
          </a:prstGeom>
          <a:noFill/>
        </p:spPr>
        <p:txBody>
          <a:bodyPr wrap="square" rtlCol="0">
            <a:spAutoFit/>
          </a:bodyPr>
          <a:lstStyle/>
          <a:p>
            <a:pPr algn="ctr"/>
            <a:r>
              <a:rPr lang="en-IN" b="1" i="0" dirty="0">
                <a:effectLst/>
                <a:latin typeface="Arial Rounded MT Bold" panose="020F0704030504030204" pitchFamily="34" charset="0"/>
              </a:rPr>
              <a:t>AEROSOLS</a:t>
            </a:r>
            <a:endParaRPr lang="en-IN" b="1" dirty="0">
              <a:latin typeface="Arial Rounded MT Bold" panose="020F0704030504030204" pitchFamily="34" charset="0"/>
            </a:endParaRPr>
          </a:p>
        </p:txBody>
      </p:sp>
      <p:sp>
        <p:nvSpPr>
          <p:cNvPr id="1038" name="TextBox 1037">
            <a:extLst>
              <a:ext uri="{FF2B5EF4-FFF2-40B4-BE49-F238E27FC236}">
                <a16:creationId xmlns:a16="http://schemas.microsoft.com/office/drawing/2014/main" id="{D6E01502-4555-2285-CD7C-0963C60796E8}"/>
              </a:ext>
            </a:extLst>
          </p:cNvPr>
          <p:cNvSpPr txBox="1"/>
          <p:nvPr/>
        </p:nvSpPr>
        <p:spPr>
          <a:xfrm>
            <a:off x="2901535" y="6303740"/>
            <a:ext cx="2760003" cy="369332"/>
          </a:xfrm>
          <a:prstGeom prst="rect">
            <a:avLst/>
          </a:prstGeom>
          <a:noFill/>
        </p:spPr>
        <p:txBody>
          <a:bodyPr wrap="square" rtlCol="0">
            <a:spAutoFit/>
          </a:bodyPr>
          <a:lstStyle/>
          <a:p>
            <a:pPr algn="ctr">
              <a:buNone/>
            </a:pPr>
            <a:r>
              <a:rPr lang="en-IN" b="1" i="0" dirty="0">
                <a:effectLst/>
                <a:latin typeface="Arial Rounded MT Bold" panose="020F0704030504030204" pitchFamily="34" charset="0"/>
              </a:rPr>
              <a:t>SPRAY COATING</a:t>
            </a:r>
          </a:p>
        </p:txBody>
      </p:sp>
    </p:spTree>
    <p:extLst>
      <p:ext uri="{BB962C8B-B14F-4D97-AF65-F5344CB8AC3E}">
        <p14:creationId xmlns:p14="http://schemas.microsoft.com/office/powerpoint/2010/main" val="3104069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26AA2D-22C4-DEAC-915C-22CF47A7EC70}"/>
              </a:ext>
            </a:extLst>
          </p:cNvPr>
          <p:cNvSpPr txBox="1"/>
          <p:nvPr/>
        </p:nvSpPr>
        <p:spPr>
          <a:xfrm>
            <a:off x="820994" y="751344"/>
            <a:ext cx="10550013" cy="5509200"/>
          </a:xfrm>
          <a:prstGeom prst="rect">
            <a:avLst/>
          </a:prstGeom>
          <a:noFill/>
        </p:spPr>
        <p:txBody>
          <a:bodyPr wrap="square" rtlCol="0">
            <a:spAutoFit/>
          </a:bodyPr>
          <a:lstStyle/>
          <a:p>
            <a:pPr>
              <a:buNone/>
            </a:pPr>
            <a:r>
              <a:rPr lang="en-IN" sz="2800" b="1" dirty="0">
                <a:latin typeface="Arial Rounded MT Bold" panose="020F0704030504030204" pitchFamily="34" charset="0"/>
              </a:rPr>
              <a:t>Problem Statement </a:t>
            </a:r>
          </a:p>
          <a:p>
            <a:pPr marL="285750" indent="-285750">
              <a:buFont typeface="Arial" panose="020B0604020202020204" pitchFamily="34" charset="0"/>
              <a:buChar char="•"/>
            </a:pPr>
            <a:endParaRPr lang="en-IN" dirty="0">
              <a:latin typeface="Arial Rounded MT Bold" panose="020F0704030504030204" pitchFamily="34" charset="0"/>
            </a:endParaRPr>
          </a:p>
          <a:p>
            <a:pPr marL="285750" indent="-285750">
              <a:buFont typeface="Arial" panose="020B0604020202020204" pitchFamily="34" charset="0"/>
              <a:buChar char="•"/>
            </a:pPr>
            <a:r>
              <a:rPr lang="en-IN" dirty="0">
                <a:latin typeface="Arial Rounded MT Bold" panose="020F0704030504030204" pitchFamily="34" charset="0"/>
              </a:rPr>
              <a:t>Existing inkjet studies lack focus on </a:t>
            </a:r>
            <a:r>
              <a:rPr lang="en-IN" b="1" dirty="0">
                <a:latin typeface="Arial Rounded MT Bold" panose="020F0704030504030204" pitchFamily="34" charset="0"/>
              </a:rPr>
              <a:t>acoustic perturbation effects</a:t>
            </a:r>
            <a:r>
              <a:rPr lang="en-IN" dirty="0">
                <a:latin typeface="Arial Rounded MT Bold" panose="020F0704030504030204" pitchFamily="34" charset="0"/>
              </a:rPr>
              <a:t> in fluid breakup.</a:t>
            </a:r>
          </a:p>
          <a:p>
            <a:pPr marL="285750" indent="-285750">
              <a:buFont typeface="Arial" panose="020B0604020202020204" pitchFamily="34" charset="0"/>
              <a:buChar char="•"/>
            </a:pPr>
            <a:endParaRPr lang="en-IN" b="1" dirty="0">
              <a:latin typeface="Arial Rounded MT Bold" panose="020F0704030504030204" pitchFamily="34" charset="0"/>
            </a:endParaRPr>
          </a:p>
          <a:p>
            <a:pPr marL="285750" indent="-285750">
              <a:buFont typeface="Arial" panose="020B0604020202020204" pitchFamily="34" charset="0"/>
              <a:buChar char="•"/>
            </a:pPr>
            <a:r>
              <a:rPr lang="en-IN" b="1" dirty="0">
                <a:latin typeface="Arial Rounded MT Bold" panose="020F0704030504030204" pitchFamily="34" charset="0"/>
              </a:rPr>
              <a:t>Complex fluids</a:t>
            </a:r>
            <a:r>
              <a:rPr lang="en-IN" dirty="0">
                <a:latin typeface="Arial Rounded MT Bold" panose="020F0704030504030204" pitchFamily="34" charset="0"/>
              </a:rPr>
              <a:t> like ethylene glycol, glycerol, and propylene glycol behave differently than simple Newtonian fluids.</a:t>
            </a:r>
          </a:p>
          <a:p>
            <a:pPr marL="285750" indent="-285750">
              <a:buFont typeface="Arial" panose="020B0604020202020204" pitchFamily="34" charset="0"/>
              <a:buChar char="•"/>
            </a:pPr>
            <a:endParaRPr lang="en-IN" b="1" dirty="0">
              <a:latin typeface="Arial Rounded MT Bold" panose="020F0704030504030204" pitchFamily="34" charset="0"/>
            </a:endParaRPr>
          </a:p>
          <a:p>
            <a:pPr marL="285750" indent="-285750">
              <a:buFont typeface="Arial" panose="020B0604020202020204" pitchFamily="34" charset="0"/>
              <a:buChar char="•"/>
            </a:pPr>
            <a:r>
              <a:rPr lang="en-IN" b="1" dirty="0">
                <a:latin typeface="Arial Rounded MT Bold" panose="020F0704030504030204" pitchFamily="34" charset="0"/>
              </a:rPr>
              <a:t>Breakup mechanisms</a:t>
            </a:r>
            <a:r>
              <a:rPr lang="en-IN" dirty="0">
                <a:latin typeface="Arial Rounded MT Bold" panose="020F0704030504030204" pitchFamily="34" charset="0"/>
              </a:rPr>
              <a:t> (ligament, droplet, satellite) under acoustic influence are not well understood.</a:t>
            </a:r>
          </a:p>
          <a:p>
            <a:pPr marL="285750" indent="-285750">
              <a:buFont typeface="Arial" panose="020B0604020202020204" pitchFamily="34" charset="0"/>
              <a:buChar char="•"/>
            </a:pPr>
            <a:endParaRPr lang="en-IN" dirty="0">
              <a:latin typeface="Arial Rounded MT Bold" panose="020F0704030504030204" pitchFamily="34" charset="0"/>
            </a:endParaRPr>
          </a:p>
          <a:p>
            <a:pPr marL="285750" indent="-285750">
              <a:buFont typeface="Arial" panose="020B0604020202020204" pitchFamily="34" charset="0"/>
              <a:buChar char="•"/>
            </a:pPr>
            <a:r>
              <a:rPr lang="en-IN" dirty="0">
                <a:latin typeface="Arial Rounded MT Bold" panose="020F0704030504030204" pitchFamily="34" charset="0"/>
              </a:rPr>
              <a:t>Current </a:t>
            </a:r>
            <a:r>
              <a:rPr lang="en-IN" b="1" dirty="0">
                <a:latin typeface="Arial Rounded MT Bold" panose="020F0704030504030204" pitchFamily="34" charset="0"/>
              </a:rPr>
              <a:t>numerical models</a:t>
            </a:r>
            <a:r>
              <a:rPr lang="en-IN" dirty="0">
                <a:latin typeface="Arial Rounded MT Bold" panose="020F0704030504030204" pitchFamily="34" charset="0"/>
              </a:rPr>
              <a:t> fail to accurately predict </a:t>
            </a:r>
            <a:r>
              <a:rPr lang="en-IN" dirty="0" err="1">
                <a:latin typeface="Arial Rounded MT Bold" panose="020F0704030504030204" pitchFamily="34" charset="0"/>
              </a:rPr>
              <a:t>behavior</a:t>
            </a:r>
            <a:r>
              <a:rPr lang="en-IN" dirty="0">
                <a:latin typeface="Arial Rounded MT Bold" panose="020F0704030504030204" pitchFamily="34" charset="0"/>
              </a:rPr>
              <a:t> of acoustically excited inkjet mixtures.</a:t>
            </a:r>
          </a:p>
          <a:p>
            <a:pPr marL="285750" indent="-285750">
              <a:buFont typeface="Arial" panose="020B0604020202020204" pitchFamily="34" charset="0"/>
              <a:buChar char="•"/>
            </a:pPr>
            <a:endParaRPr lang="en-IN" dirty="0">
              <a:latin typeface="Arial Rounded MT Bold" panose="020F0704030504030204" pitchFamily="34" charset="0"/>
            </a:endParaRPr>
          </a:p>
          <a:p>
            <a:pPr marL="285750" indent="-285750">
              <a:buFont typeface="Arial" panose="020B0604020202020204" pitchFamily="34" charset="0"/>
              <a:buChar char="•"/>
            </a:pPr>
            <a:r>
              <a:rPr lang="en-IN" dirty="0">
                <a:latin typeface="Arial Rounded MT Bold" panose="020F0704030504030204" pitchFamily="34" charset="0"/>
              </a:rPr>
              <a:t>There's limited experimental data using </a:t>
            </a:r>
            <a:r>
              <a:rPr lang="en-IN" b="1" dirty="0">
                <a:latin typeface="Arial Rounded MT Bold" panose="020F0704030504030204" pitchFamily="34" charset="0"/>
              </a:rPr>
              <a:t>high-speed imaging</a:t>
            </a:r>
            <a:r>
              <a:rPr lang="en-IN" dirty="0">
                <a:latin typeface="Arial Rounded MT Bold" panose="020F0704030504030204" pitchFamily="34" charset="0"/>
              </a:rPr>
              <a:t> for such perturbed inkjet flows.</a:t>
            </a:r>
          </a:p>
          <a:p>
            <a:pPr marL="285750" indent="-285750">
              <a:buFont typeface="Arial" panose="020B0604020202020204" pitchFamily="34" charset="0"/>
              <a:buChar char="•"/>
            </a:pPr>
            <a:endParaRPr lang="en-IN" dirty="0">
              <a:latin typeface="Arial Rounded MT Bold" panose="020F0704030504030204" pitchFamily="34" charset="0"/>
            </a:endParaRPr>
          </a:p>
          <a:p>
            <a:pPr marL="285750" indent="-285750">
              <a:buFont typeface="Arial" panose="020B0604020202020204" pitchFamily="34" charset="0"/>
              <a:buChar char="•"/>
            </a:pPr>
            <a:r>
              <a:rPr lang="en-IN" dirty="0">
                <a:latin typeface="Arial Rounded MT Bold" panose="020F0704030504030204" pitchFamily="34" charset="0"/>
              </a:rPr>
              <a:t>A </a:t>
            </a:r>
            <a:r>
              <a:rPr lang="en-IN" b="1" dirty="0">
                <a:latin typeface="Arial Rounded MT Bold" panose="020F0704030504030204" pitchFamily="34" charset="0"/>
              </a:rPr>
              <a:t>combined experimental and theoretical approach</a:t>
            </a:r>
            <a:r>
              <a:rPr lang="en-IN" dirty="0">
                <a:latin typeface="Arial Rounded MT Bold" panose="020F0704030504030204" pitchFamily="34" charset="0"/>
              </a:rPr>
              <a:t> is needed to characterize these dynamics.</a:t>
            </a:r>
          </a:p>
          <a:p>
            <a:endParaRPr lang="en-IN" dirty="0"/>
          </a:p>
        </p:txBody>
      </p:sp>
    </p:spTree>
    <p:extLst>
      <p:ext uri="{BB962C8B-B14F-4D97-AF65-F5344CB8AC3E}">
        <p14:creationId xmlns:p14="http://schemas.microsoft.com/office/powerpoint/2010/main" val="2328994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A3D0B15-0D44-6DD0-E32F-00D279E4C6AA}"/>
              </a:ext>
            </a:extLst>
          </p:cNvPr>
          <p:cNvGraphicFramePr>
            <a:graphicFrameLocks noGrp="1"/>
          </p:cNvGraphicFramePr>
          <p:nvPr>
            <p:extLst>
              <p:ext uri="{D42A27DB-BD31-4B8C-83A1-F6EECF244321}">
                <p14:modId xmlns:p14="http://schemas.microsoft.com/office/powerpoint/2010/main" val="3119184198"/>
              </p:ext>
            </p:extLst>
          </p:nvPr>
        </p:nvGraphicFramePr>
        <p:xfrm>
          <a:off x="1" y="-7358"/>
          <a:ext cx="12192001" cy="6865359"/>
        </p:xfrm>
        <a:graphic>
          <a:graphicData uri="http://schemas.openxmlformats.org/drawingml/2006/table">
            <a:tbl>
              <a:tblPr firstRow="1" firstCol="1" bandRow="1">
                <a:tableStyleId>{5940675A-B579-460E-94D1-54222C63F5DA}</a:tableStyleId>
              </a:tblPr>
              <a:tblGrid>
                <a:gridCol w="766915">
                  <a:extLst>
                    <a:ext uri="{9D8B030D-6E8A-4147-A177-3AD203B41FA5}">
                      <a16:colId xmlns:a16="http://schemas.microsoft.com/office/drawing/2014/main" val="3503531447"/>
                    </a:ext>
                  </a:extLst>
                </a:gridCol>
                <a:gridCol w="1685273">
                  <a:extLst>
                    <a:ext uri="{9D8B030D-6E8A-4147-A177-3AD203B41FA5}">
                      <a16:colId xmlns:a16="http://schemas.microsoft.com/office/drawing/2014/main" val="3653873978"/>
                    </a:ext>
                  </a:extLst>
                </a:gridCol>
                <a:gridCol w="3633964">
                  <a:extLst>
                    <a:ext uri="{9D8B030D-6E8A-4147-A177-3AD203B41FA5}">
                      <a16:colId xmlns:a16="http://schemas.microsoft.com/office/drawing/2014/main" val="705690202"/>
                    </a:ext>
                  </a:extLst>
                </a:gridCol>
                <a:gridCol w="2035283">
                  <a:extLst>
                    <a:ext uri="{9D8B030D-6E8A-4147-A177-3AD203B41FA5}">
                      <a16:colId xmlns:a16="http://schemas.microsoft.com/office/drawing/2014/main" val="3956624284"/>
                    </a:ext>
                  </a:extLst>
                </a:gridCol>
                <a:gridCol w="2035283">
                  <a:extLst>
                    <a:ext uri="{9D8B030D-6E8A-4147-A177-3AD203B41FA5}">
                      <a16:colId xmlns:a16="http://schemas.microsoft.com/office/drawing/2014/main" val="2608843429"/>
                    </a:ext>
                  </a:extLst>
                </a:gridCol>
                <a:gridCol w="2035283">
                  <a:extLst>
                    <a:ext uri="{9D8B030D-6E8A-4147-A177-3AD203B41FA5}">
                      <a16:colId xmlns:a16="http://schemas.microsoft.com/office/drawing/2014/main" val="2701758352"/>
                    </a:ext>
                  </a:extLst>
                </a:gridCol>
              </a:tblGrid>
              <a:tr h="904491">
                <a:tc>
                  <a:txBody>
                    <a:bodyPr/>
                    <a:lstStyle/>
                    <a:p>
                      <a:pPr algn="ctr">
                        <a:lnSpc>
                          <a:spcPct val="115000"/>
                        </a:lnSpc>
                        <a:spcAft>
                          <a:spcPts val="800"/>
                        </a:spcAft>
                        <a:buNone/>
                      </a:pPr>
                      <a:r>
                        <a:rPr lang="en-IN" sz="1800" kern="0" dirty="0" err="1">
                          <a:effectLst/>
                          <a:latin typeface="Arial Rounded MT Bold" panose="020F0704030504030204" pitchFamily="34" charset="0"/>
                          <a:cs typeface="Times New Roman" panose="02020603050405020304" pitchFamily="18" charset="0"/>
                        </a:rPr>
                        <a:t>S.No</a:t>
                      </a:r>
                      <a:r>
                        <a:rPr lang="en-IN" sz="1800" kern="0" dirty="0">
                          <a:effectLst/>
                          <a:latin typeface="Arial Rounded MT Bold" panose="020F0704030504030204" pitchFamily="34" charset="0"/>
                          <a:cs typeface="Times New Roman" panose="02020603050405020304" pitchFamily="18" charset="0"/>
                        </a:rPr>
                        <a:t>.</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gn="ct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Author(s) &amp; Year</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gn="ctr">
                        <a:lnSpc>
                          <a:spcPct val="115000"/>
                        </a:lnSpc>
                        <a:spcAft>
                          <a:spcPts val="800"/>
                        </a:spcAft>
                        <a:buNone/>
                      </a:pPr>
                      <a:r>
                        <a:rPr lang="en-IN" sz="1800" kern="0">
                          <a:effectLst/>
                          <a:latin typeface="Arial Rounded MT Bold" panose="020F0704030504030204" pitchFamily="34" charset="0"/>
                          <a:cs typeface="Times New Roman" panose="02020603050405020304" pitchFamily="18" charset="0"/>
                        </a:rPr>
                        <a:t>Title</a:t>
                      </a:r>
                      <a:endParaRPr lang="en-IN" sz="1800" kern="10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gn="ctr">
                        <a:lnSpc>
                          <a:spcPct val="115000"/>
                        </a:lnSpc>
                        <a:spcAft>
                          <a:spcPts val="800"/>
                        </a:spcAft>
                        <a:buNone/>
                      </a:pPr>
                      <a:r>
                        <a:rPr lang="en-IN" sz="1800" kern="0">
                          <a:effectLst/>
                          <a:latin typeface="Arial Rounded MT Bold" panose="020F0704030504030204" pitchFamily="34" charset="0"/>
                          <a:cs typeface="Times New Roman" panose="02020603050405020304" pitchFamily="18" charset="0"/>
                        </a:rPr>
                        <a:t>Methodology</a:t>
                      </a:r>
                      <a:endParaRPr lang="en-IN" sz="1800" kern="10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gn="ctr">
                        <a:lnSpc>
                          <a:spcPct val="115000"/>
                        </a:lnSpc>
                        <a:spcAft>
                          <a:spcPts val="800"/>
                        </a:spcAft>
                        <a:buNone/>
                      </a:pPr>
                      <a:r>
                        <a:rPr lang="en-IN" sz="1800" kern="0">
                          <a:effectLst/>
                          <a:latin typeface="Arial Rounded MT Bold" panose="020F0704030504030204" pitchFamily="34" charset="0"/>
                          <a:cs typeface="Times New Roman" panose="02020603050405020304" pitchFamily="18" charset="0"/>
                        </a:rPr>
                        <a:t>Key Findings</a:t>
                      </a:r>
                      <a:endParaRPr lang="en-IN" sz="1800" kern="10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gn="ctr">
                        <a:lnSpc>
                          <a:spcPct val="115000"/>
                        </a:lnSpc>
                        <a:spcAft>
                          <a:spcPts val="800"/>
                        </a:spcAft>
                        <a:buNone/>
                      </a:pPr>
                      <a:r>
                        <a:rPr lang="en-IN" sz="1800" kern="0">
                          <a:effectLst/>
                          <a:latin typeface="Arial Rounded MT Bold" panose="020F0704030504030204" pitchFamily="34" charset="0"/>
                          <a:cs typeface="Times New Roman" panose="02020603050405020304" pitchFamily="18" charset="0"/>
                        </a:rPr>
                        <a:t>Research Gap</a:t>
                      </a:r>
                      <a:endParaRPr lang="en-IN" sz="1800" kern="10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extLst>
                  <a:ext uri="{0D108BD9-81ED-4DB2-BD59-A6C34878D82A}">
                    <a16:rowId xmlns:a16="http://schemas.microsoft.com/office/drawing/2014/main" val="1858711578"/>
                  </a:ext>
                </a:extLst>
              </a:tr>
              <a:tr h="2189282">
                <a:tc>
                  <a:txBody>
                    <a:bodyPr/>
                    <a:lstStyle/>
                    <a:p>
                      <a:pPr>
                        <a:lnSpc>
                          <a:spcPct val="115000"/>
                        </a:lnSpc>
                        <a:spcAft>
                          <a:spcPts val="800"/>
                        </a:spcAft>
                        <a:buNone/>
                      </a:pPr>
                      <a:r>
                        <a:rPr lang="en-IN" sz="1800" kern="0">
                          <a:effectLst/>
                          <a:latin typeface="Arial Rounded MT Bold" panose="020F0704030504030204" pitchFamily="34" charset="0"/>
                          <a:cs typeface="Times New Roman" panose="02020603050405020304" pitchFamily="18" charset="0"/>
                        </a:rPr>
                        <a:t>1</a:t>
                      </a:r>
                      <a:endParaRPr lang="en-IN" sz="1800" kern="10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Dong et al., 2006</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Controllable Printing Droplets on Demand by Piezoelectric Inkjet: Applications and Methods</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Experimental and theoretical analysis of piezoelectric droplet generation</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Showed effective control of droplet formation by tuning waveform and fluid parameters</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Lack of insight on transient fluid dynamics in complex fluids</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extLst>
                  <a:ext uri="{0D108BD9-81ED-4DB2-BD59-A6C34878D82A}">
                    <a16:rowId xmlns:a16="http://schemas.microsoft.com/office/drawing/2014/main" val="1968887042"/>
                  </a:ext>
                </a:extLst>
              </a:tr>
              <a:tr h="1582304">
                <a:tc>
                  <a:txBody>
                    <a:bodyPr/>
                    <a:lstStyle/>
                    <a:p>
                      <a:pPr>
                        <a:lnSpc>
                          <a:spcPct val="115000"/>
                        </a:lnSpc>
                        <a:spcAft>
                          <a:spcPts val="800"/>
                        </a:spcAft>
                        <a:buNone/>
                      </a:pPr>
                      <a:r>
                        <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rPr>
                        <a:t>2</a:t>
                      </a:r>
                    </a:p>
                  </a:txBody>
                  <a:tcPr marL="59968" marR="59968"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Priya et al., 2007</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Acoustically Activated Nozzle for Microdroplet Generation and Dispensing</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Acoustic resonance with piezoelectric excitation</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Demonstrated precise droplet control using acoustic energy</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Lacks scalability and integration with existing printing systems</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9968" marR="59968" marT="0" marB="0"/>
                </a:tc>
                <a:extLst>
                  <a:ext uri="{0D108BD9-81ED-4DB2-BD59-A6C34878D82A}">
                    <a16:rowId xmlns:a16="http://schemas.microsoft.com/office/drawing/2014/main" val="161123833"/>
                  </a:ext>
                </a:extLst>
              </a:tr>
              <a:tr h="2189282">
                <a:tc>
                  <a:txBody>
                    <a:bodyPr/>
                    <a:lstStyle/>
                    <a:p>
                      <a:pPr>
                        <a:lnSpc>
                          <a:spcPct val="115000"/>
                        </a:lnSpc>
                        <a:spcAft>
                          <a:spcPts val="800"/>
                        </a:spcAft>
                        <a:buNone/>
                      </a:pPr>
                      <a:r>
                        <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rPr>
                        <a:t>3</a:t>
                      </a:r>
                    </a:p>
                  </a:txBody>
                  <a:tcPr marL="59968" marR="59968"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Wang et al., 2018</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35592" marR="35592"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Deformation Characteristics of a Single Droplet Driven by a Piezoelectric Nozzle</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35592" marR="35592"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Experimental high-speed imaging and CFD simulation</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35592" marR="35592"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Capillary number affects deformation significantly; maximum observed at Ca ≈ 0.75</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35592" marR="35592"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Limited application to complex or high-viscosity fluids</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35592" marR="35592" marT="0" marB="0"/>
                </a:tc>
                <a:extLst>
                  <a:ext uri="{0D108BD9-81ED-4DB2-BD59-A6C34878D82A}">
                    <a16:rowId xmlns:a16="http://schemas.microsoft.com/office/drawing/2014/main" val="2638146019"/>
                  </a:ext>
                </a:extLst>
              </a:tr>
            </a:tbl>
          </a:graphicData>
        </a:graphic>
      </p:graphicFrame>
    </p:spTree>
    <p:extLst>
      <p:ext uri="{BB962C8B-B14F-4D97-AF65-F5344CB8AC3E}">
        <p14:creationId xmlns:p14="http://schemas.microsoft.com/office/powerpoint/2010/main" val="4053662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4D842BF-386C-1F27-BC3D-73556797E134}"/>
              </a:ext>
            </a:extLst>
          </p:cNvPr>
          <p:cNvGraphicFramePr>
            <a:graphicFrameLocks noGrp="1"/>
          </p:cNvGraphicFramePr>
          <p:nvPr>
            <p:extLst>
              <p:ext uri="{D42A27DB-BD31-4B8C-83A1-F6EECF244321}">
                <p14:modId xmlns:p14="http://schemas.microsoft.com/office/powerpoint/2010/main" val="666400033"/>
              </p:ext>
            </p:extLst>
          </p:nvPr>
        </p:nvGraphicFramePr>
        <p:xfrm>
          <a:off x="0" y="0"/>
          <a:ext cx="12192000" cy="6858000"/>
        </p:xfrm>
        <a:graphic>
          <a:graphicData uri="http://schemas.openxmlformats.org/drawingml/2006/table">
            <a:tbl>
              <a:tblPr firstRow="1" firstCol="1" bandRow="1">
                <a:tableStyleId>{5940675A-B579-460E-94D1-54222C63F5DA}</a:tableStyleId>
              </a:tblPr>
              <a:tblGrid>
                <a:gridCol w="747252">
                  <a:extLst>
                    <a:ext uri="{9D8B030D-6E8A-4147-A177-3AD203B41FA5}">
                      <a16:colId xmlns:a16="http://schemas.microsoft.com/office/drawing/2014/main" val="3266568354"/>
                    </a:ext>
                  </a:extLst>
                </a:gridCol>
                <a:gridCol w="1730477">
                  <a:extLst>
                    <a:ext uri="{9D8B030D-6E8A-4147-A177-3AD203B41FA5}">
                      <a16:colId xmlns:a16="http://schemas.microsoft.com/office/drawing/2014/main" val="1998549737"/>
                    </a:ext>
                  </a:extLst>
                </a:gridCol>
                <a:gridCol w="3618271">
                  <a:extLst>
                    <a:ext uri="{9D8B030D-6E8A-4147-A177-3AD203B41FA5}">
                      <a16:colId xmlns:a16="http://schemas.microsoft.com/office/drawing/2014/main" val="2439761482"/>
                    </a:ext>
                  </a:extLst>
                </a:gridCol>
                <a:gridCol w="2032000">
                  <a:extLst>
                    <a:ext uri="{9D8B030D-6E8A-4147-A177-3AD203B41FA5}">
                      <a16:colId xmlns:a16="http://schemas.microsoft.com/office/drawing/2014/main" val="4036473511"/>
                    </a:ext>
                  </a:extLst>
                </a:gridCol>
                <a:gridCol w="2032000">
                  <a:extLst>
                    <a:ext uri="{9D8B030D-6E8A-4147-A177-3AD203B41FA5}">
                      <a16:colId xmlns:a16="http://schemas.microsoft.com/office/drawing/2014/main" val="1921566674"/>
                    </a:ext>
                  </a:extLst>
                </a:gridCol>
                <a:gridCol w="2032000">
                  <a:extLst>
                    <a:ext uri="{9D8B030D-6E8A-4147-A177-3AD203B41FA5}">
                      <a16:colId xmlns:a16="http://schemas.microsoft.com/office/drawing/2014/main" val="2917642949"/>
                    </a:ext>
                  </a:extLst>
                </a:gridCol>
              </a:tblGrid>
              <a:tr h="666606">
                <a:tc>
                  <a:txBody>
                    <a:bodyPr/>
                    <a:lstStyle/>
                    <a:p>
                      <a:pPr>
                        <a:lnSpc>
                          <a:spcPct val="115000"/>
                        </a:lnSpc>
                        <a:spcAft>
                          <a:spcPts val="1000"/>
                        </a:spcAft>
                        <a:buNone/>
                      </a:pPr>
                      <a:r>
                        <a:rPr lang="en-US" sz="1800" dirty="0" err="1">
                          <a:effectLst/>
                          <a:latin typeface="Arial Rounded MT Bold" panose="020F0704030504030204" pitchFamily="34" charset="0"/>
                          <a:cs typeface="Times New Roman" panose="02020603050405020304" pitchFamily="18" charset="0"/>
                        </a:rPr>
                        <a:t>S.No</a:t>
                      </a:r>
                      <a:r>
                        <a:rPr lang="en-US" sz="1800" dirty="0">
                          <a:effectLst/>
                          <a:latin typeface="Arial Rounded MT Bold" panose="020F0704030504030204" pitchFamily="34" charset="0"/>
                          <a:cs typeface="Times New Roman" panose="02020603050405020304" pitchFamily="18" charset="0"/>
                        </a:rPr>
                        <a:t>.</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35592" marR="35592" marT="0" marB="0" anchor="ctr"/>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Author(s) &amp; Year</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35592" marR="35592" marT="0" marB="0" anchor="ctr"/>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Title</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35592" marR="35592" marT="0" marB="0" anchor="ctr"/>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Methodology</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35592" marR="35592" marT="0" marB="0" anchor="ctr"/>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Key Findings</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35592" marR="35592" marT="0" marB="0" anchor="ctr"/>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Research Gap</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35592" marR="35592" marT="0" marB="0" anchor="ctr"/>
                </a:tc>
                <a:extLst>
                  <a:ext uri="{0D108BD9-81ED-4DB2-BD59-A6C34878D82A}">
                    <a16:rowId xmlns:a16="http://schemas.microsoft.com/office/drawing/2014/main" val="2065242627"/>
                  </a:ext>
                </a:extLst>
              </a:tr>
              <a:tr h="2063798">
                <a:tc>
                  <a:txBody>
                    <a:bodyPr/>
                    <a:lstStyle/>
                    <a:p>
                      <a:pPr>
                        <a:lnSpc>
                          <a:spcPct val="115000"/>
                        </a:lnSpc>
                        <a:spcAft>
                          <a:spcPts val="1000"/>
                        </a:spcAft>
                        <a:buNone/>
                      </a:pPr>
                      <a:r>
                        <a:rPr lang="en-US" sz="1800" dirty="0">
                          <a:effectLst/>
                          <a:latin typeface="Arial Rounded MT Bold" panose="020F0704030504030204" pitchFamily="34" charset="0"/>
                          <a:ea typeface="MS Mincho" panose="02020609040205080304" pitchFamily="49" charset="-128"/>
                          <a:cs typeface="Times New Roman" panose="02020603050405020304" pitchFamily="18" charset="0"/>
                        </a:rPr>
                        <a:t>4</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800" dirty="0" err="1">
                          <a:effectLst/>
                          <a:latin typeface="Arial Rounded MT Bold" panose="020F0704030504030204" pitchFamily="34" charset="0"/>
                          <a:cs typeface="Times New Roman" panose="02020603050405020304" pitchFamily="18" charset="0"/>
                        </a:rPr>
                        <a:t>Wijshoff</a:t>
                      </a:r>
                      <a:r>
                        <a:rPr lang="en-US" sz="1800" dirty="0">
                          <a:effectLst/>
                          <a:latin typeface="Arial Rounded MT Bold" panose="020F0704030504030204" pitchFamily="34" charset="0"/>
                          <a:cs typeface="Times New Roman" panose="02020603050405020304" pitchFamily="18" charset="0"/>
                        </a:rPr>
                        <a:t> et al., 2013</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Piezo-Actuated Microdroplet Generator Design &amp; Fabrication</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MEMS design, microfabrication, and testing</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Achieved highly accurate droplet size control via actuator optimization</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Scalability and high-frequency performance not fully tested</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491806819"/>
                  </a:ext>
                </a:extLst>
              </a:tr>
              <a:tr h="2063798">
                <a:tc>
                  <a:txBody>
                    <a:bodyPr/>
                    <a:lstStyle/>
                    <a:p>
                      <a:pPr>
                        <a:lnSpc>
                          <a:spcPct val="115000"/>
                        </a:lnSpc>
                        <a:spcAft>
                          <a:spcPts val="1000"/>
                        </a:spcAft>
                        <a:buNone/>
                      </a:pPr>
                      <a:r>
                        <a:rPr lang="en-IN" sz="1800" dirty="0">
                          <a:effectLst/>
                          <a:latin typeface="Arial Rounded MT Bold" panose="020F0704030504030204" pitchFamily="34" charset="0"/>
                          <a:ea typeface="MS Mincho" panose="02020609040205080304" pitchFamily="49" charset="-128"/>
                          <a:cs typeface="Times New Roman" panose="02020603050405020304" pitchFamily="18" charset="0"/>
                        </a:rPr>
                        <a:t>5</a:t>
                      </a:r>
                    </a:p>
                  </a:txBody>
                  <a:tcPr marL="68580" marR="68580"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Satheesh et al., 2020</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7405" marR="57405"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Simulating Microfluidic Flow Focusing Droplet Generation Under Surface Tension, Geometric, and Adhesive Variation, and Refining Dynamic Simulated Adhesion</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7405" marR="57405"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Numerical simulation (CFD) including surface adhesion variation</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7405" marR="57405"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Highlighted the role of wettability and adhesion in droplet breakup</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7405" marR="57405" marT="0" marB="0"/>
                </a:tc>
                <a:tc>
                  <a:txBody>
                    <a:bodyPr/>
                    <a:lstStyle/>
                    <a:p>
                      <a:pPr>
                        <a:lnSpc>
                          <a:spcPct val="115000"/>
                        </a:lnSpc>
                        <a:spcAft>
                          <a:spcPts val="800"/>
                        </a:spcAft>
                        <a:buNone/>
                      </a:pPr>
                      <a:r>
                        <a:rPr lang="en-IN" sz="1800" kern="0" dirty="0">
                          <a:effectLst/>
                          <a:latin typeface="Arial Rounded MT Bold" panose="020F0704030504030204" pitchFamily="34" charset="0"/>
                          <a:cs typeface="Times New Roman" panose="02020603050405020304" pitchFamily="18" charset="0"/>
                        </a:rPr>
                        <a:t>Experimental validation and multi-physics coupling are lacking</a:t>
                      </a:r>
                      <a:endParaRPr lang="en-IN" sz="1800" kern="100" dirty="0">
                        <a:effectLst/>
                        <a:latin typeface="Arial Rounded MT Bold" panose="020F0704030504030204" pitchFamily="34" charset="0"/>
                        <a:ea typeface="Aptos" panose="020B0004020202020204" pitchFamily="34" charset="0"/>
                        <a:cs typeface="Times New Roman" panose="02020603050405020304" pitchFamily="18" charset="0"/>
                      </a:endParaRPr>
                    </a:p>
                  </a:txBody>
                  <a:tcPr marL="57405" marR="57405" marT="0" marB="0"/>
                </a:tc>
                <a:extLst>
                  <a:ext uri="{0D108BD9-81ED-4DB2-BD59-A6C34878D82A}">
                    <a16:rowId xmlns:a16="http://schemas.microsoft.com/office/drawing/2014/main" val="888033198"/>
                  </a:ext>
                </a:extLst>
              </a:tr>
              <a:tr h="2063798">
                <a:tc>
                  <a:txBody>
                    <a:bodyPr/>
                    <a:lstStyle/>
                    <a:p>
                      <a:pPr>
                        <a:lnSpc>
                          <a:spcPct val="115000"/>
                        </a:lnSpc>
                        <a:spcAft>
                          <a:spcPts val="1000"/>
                        </a:spcAft>
                        <a:buNone/>
                      </a:pPr>
                      <a:r>
                        <a:rPr lang="en-IN" sz="1800" dirty="0">
                          <a:effectLst/>
                          <a:latin typeface="Arial Rounded MT Bold" panose="020F0704030504030204" pitchFamily="34" charset="0"/>
                          <a:ea typeface="MS Mincho" panose="02020609040205080304" pitchFamily="49" charset="-128"/>
                          <a:cs typeface="Times New Roman" panose="02020603050405020304" pitchFamily="18" charset="0"/>
                        </a:rPr>
                        <a:t>6</a:t>
                      </a:r>
                    </a:p>
                  </a:txBody>
                  <a:tcPr marL="68580" marR="68580"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Hybrid Design Team, 2024</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43511" marR="43511"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Hybrid Printhead Combining Piezoelectric + EHD for Viscous Inks</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43511" marR="43511"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CFD simulations on coupled actuation</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43511" marR="43511"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Enabled droplet formation in high-viscosity fluids via EHD-piezo synergy</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43511" marR="43511" marT="0" marB="0"/>
                </a:tc>
                <a:tc>
                  <a:txBody>
                    <a:bodyPr/>
                    <a:lstStyle/>
                    <a:p>
                      <a:pPr>
                        <a:lnSpc>
                          <a:spcPct val="115000"/>
                        </a:lnSpc>
                        <a:spcAft>
                          <a:spcPts val="1000"/>
                        </a:spcAft>
                        <a:buNone/>
                      </a:pPr>
                      <a:r>
                        <a:rPr lang="en-US" sz="1800" dirty="0">
                          <a:effectLst/>
                          <a:latin typeface="Arial Rounded MT Bold" panose="020F0704030504030204" pitchFamily="34" charset="0"/>
                          <a:cs typeface="Times New Roman" panose="02020603050405020304" pitchFamily="18" charset="0"/>
                        </a:rPr>
                        <a:t>Experimental prototyping and integration remain incomplete</a:t>
                      </a:r>
                      <a:endParaRPr lang="en-IN" sz="1800" dirty="0">
                        <a:effectLst/>
                        <a:latin typeface="Arial Rounded MT Bold" panose="020F0704030504030204" pitchFamily="34" charset="0"/>
                        <a:ea typeface="MS Mincho" panose="02020609040205080304" pitchFamily="49" charset="-128"/>
                        <a:cs typeface="Times New Roman" panose="02020603050405020304" pitchFamily="18" charset="0"/>
                      </a:endParaRPr>
                    </a:p>
                  </a:txBody>
                  <a:tcPr marL="43511" marR="43511" marT="0" marB="0"/>
                </a:tc>
                <a:extLst>
                  <a:ext uri="{0D108BD9-81ED-4DB2-BD59-A6C34878D82A}">
                    <a16:rowId xmlns:a16="http://schemas.microsoft.com/office/drawing/2014/main" val="3750077698"/>
                  </a:ext>
                </a:extLst>
              </a:tr>
            </a:tbl>
          </a:graphicData>
        </a:graphic>
      </p:graphicFrame>
    </p:spTree>
    <p:extLst>
      <p:ext uri="{BB962C8B-B14F-4D97-AF65-F5344CB8AC3E}">
        <p14:creationId xmlns:p14="http://schemas.microsoft.com/office/powerpoint/2010/main" val="541198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6877-1518-C6FA-2285-B8C2CE0B2311}"/>
              </a:ext>
            </a:extLst>
          </p:cNvPr>
          <p:cNvSpPr>
            <a:spLocks noGrp="1"/>
          </p:cNvSpPr>
          <p:nvPr>
            <p:ph type="title"/>
          </p:nvPr>
        </p:nvSpPr>
        <p:spPr>
          <a:xfrm>
            <a:off x="219973" y="-116128"/>
            <a:ext cx="11752052" cy="965158"/>
          </a:xfrm>
        </p:spPr>
        <p:txBody>
          <a:bodyPr>
            <a:normAutofit/>
          </a:bodyPr>
          <a:lstStyle/>
          <a:p>
            <a:r>
              <a:rPr lang="en-US" sz="3200" b="1" dirty="0">
                <a:latin typeface="Arial Rounded MT Bold"/>
                <a:ea typeface="Calibri Light"/>
                <a:cs typeface="Calibri Light"/>
              </a:rPr>
              <a:t> Research gaps</a:t>
            </a:r>
          </a:p>
        </p:txBody>
      </p:sp>
      <p:sp>
        <p:nvSpPr>
          <p:cNvPr id="3" name="Content Placeholder 2">
            <a:extLst>
              <a:ext uri="{FF2B5EF4-FFF2-40B4-BE49-F238E27FC236}">
                <a16:creationId xmlns:a16="http://schemas.microsoft.com/office/drawing/2014/main" id="{5A644BEF-A079-AF15-47E4-091D2E86FF35}"/>
              </a:ext>
            </a:extLst>
          </p:cNvPr>
          <p:cNvSpPr>
            <a:spLocks noGrp="1"/>
          </p:cNvSpPr>
          <p:nvPr>
            <p:ph idx="1"/>
          </p:nvPr>
        </p:nvSpPr>
        <p:spPr>
          <a:xfrm>
            <a:off x="219974" y="850102"/>
            <a:ext cx="11752051" cy="5875337"/>
          </a:xfrm>
        </p:spPr>
        <p:txBody>
          <a:bodyPr vert="horz" lIns="91440" tIns="45720" rIns="91440" bIns="45720" rtlCol="0" anchor="t">
            <a:noAutofit/>
          </a:bodyPr>
          <a:lstStyle/>
          <a:p>
            <a:pPr marL="514350" indent="-514350" algn="just">
              <a:buAutoNum type="arabicPeriod"/>
            </a:pPr>
            <a:r>
              <a:rPr lang="en-US" sz="2200" b="1" dirty="0">
                <a:solidFill>
                  <a:srgbClr val="C00000"/>
                </a:solidFill>
                <a:latin typeface="Arial Rounded MT Bold"/>
                <a:ea typeface="Calibri"/>
                <a:cs typeface="Times New Roman"/>
              </a:rPr>
              <a:t>Optimization of Nozzle Design Parameters </a:t>
            </a:r>
          </a:p>
          <a:p>
            <a:pPr marL="0" indent="0" algn="just">
              <a:buNone/>
            </a:pPr>
            <a:endParaRPr lang="en-US" sz="800" b="1" dirty="0">
              <a:latin typeface="Arial Rounded MT Bold"/>
              <a:ea typeface="Calibri"/>
              <a:cs typeface="Times New Roman"/>
            </a:endParaRPr>
          </a:p>
          <a:p>
            <a:pPr marL="1028700" lvl="1" indent="-342900" algn="just">
              <a:buFont typeface="Wingdings" panose="05000000000000000000" pitchFamily="2" charset="2"/>
              <a:buChar char="Ø"/>
            </a:pPr>
            <a:r>
              <a:rPr lang="en-US" sz="2000" dirty="0">
                <a:latin typeface="Arial Rounded MT Bold"/>
                <a:ea typeface="Calibri"/>
                <a:cs typeface="Times New Roman"/>
              </a:rPr>
              <a:t>Lack of comprehensive CFD-based parametric studies linking fluid properties, nozzle geometry, and actuation strategies.</a:t>
            </a:r>
          </a:p>
          <a:p>
            <a:pPr marL="1028700" lvl="1" indent="-342900" algn="just">
              <a:buFont typeface="Wingdings" panose="05000000000000000000" pitchFamily="2" charset="2"/>
              <a:buChar char="Ø"/>
            </a:pPr>
            <a:r>
              <a:rPr lang="en-US" sz="2000" dirty="0">
                <a:latin typeface="Arial Rounded MT Bold"/>
                <a:ea typeface="Calibri"/>
                <a:cs typeface="Times New Roman"/>
              </a:rPr>
              <a:t>Limited testing of high-frequency actuator performance under acoustic excitation for consistent droplet generation. </a:t>
            </a:r>
          </a:p>
          <a:p>
            <a:pPr marL="0" indent="0" algn="just">
              <a:buNone/>
            </a:pPr>
            <a:r>
              <a:rPr lang="en-US" sz="2200" b="1" dirty="0">
                <a:solidFill>
                  <a:srgbClr val="0000FF"/>
                </a:solidFill>
                <a:latin typeface="Arial Rounded MT Bold"/>
                <a:ea typeface="Calibri"/>
                <a:cs typeface="Times New Roman"/>
              </a:rPr>
              <a:t>2. Enhancing Droplet Formation Control</a:t>
            </a:r>
          </a:p>
          <a:p>
            <a:pPr marL="0" indent="0" algn="just">
              <a:buNone/>
            </a:pPr>
            <a:endParaRPr lang="en-US" sz="800" b="1" dirty="0">
              <a:solidFill>
                <a:srgbClr val="FF0000"/>
              </a:solidFill>
              <a:latin typeface="Arial Rounded MT Bold"/>
              <a:ea typeface="Calibri"/>
              <a:cs typeface="Times New Roman"/>
            </a:endParaRPr>
          </a:p>
          <a:p>
            <a:pPr marL="1085850" lvl="1" indent="-342900" algn="just">
              <a:buFont typeface="Wingdings" panose="020B0604020202020204" pitchFamily="34" charset="0"/>
              <a:buChar char="Ø"/>
            </a:pPr>
            <a:r>
              <a:rPr lang="en-US" sz="2000" dirty="0">
                <a:latin typeface="Arial Rounded MT Bold"/>
                <a:ea typeface="Calibri"/>
                <a:cs typeface="Times New Roman"/>
              </a:rPr>
              <a:t>Absence of empirical correlations capturing the effects of acoustic parameters on droplet size and timing.</a:t>
            </a:r>
          </a:p>
          <a:p>
            <a:pPr marL="1085850" lvl="1" indent="-342900" algn="just">
              <a:buFont typeface="Wingdings" panose="020B0604020202020204" pitchFamily="34" charset="0"/>
              <a:buChar char="Ø"/>
            </a:pPr>
            <a:r>
              <a:rPr lang="en-US" sz="2000" dirty="0">
                <a:latin typeface="Arial Rounded MT Bold"/>
                <a:ea typeface="Calibri"/>
                <a:cs typeface="Times New Roman"/>
              </a:rPr>
              <a:t>Insufficient modeling of droplet breakup dynamics in non-Newtonian or multi-component ink systems.</a:t>
            </a:r>
          </a:p>
          <a:p>
            <a:pPr marL="0" indent="0" algn="just">
              <a:buNone/>
            </a:pPr>
            <a:r>
              <a:rPr lang="en-US" sz="2200" b="1" dirty="0">
                <a:solidFill>
                  <a:srgbClr val="FF0000"/>
                </a:solidFill>
                <a:latin typeface="Arial Rounded MT Bold"/>
                <a:ea typeface="Calibri"/>
                <a:cs typeface="Times New Roman"/>
              </a:rPr>
              <a:t>3. Addressing Experimental Validation and Integration</a:t>
            </a:r>
          </a:p>
          <a:p>
            <a:pPr marL="0" indent="0" algn="just">
              <a:buNone/>
            </a:pPr>
            <a:endParaRPr lang="en-US" sz="800" b="1" dirty="0">
              <a:solidFill>
                <a:srgbClr val="FF0000"/>
              </a:solidFill>
              <a:latin typeface="Arial Rounded MT Bold"/>
              <a:ea typeface="Calibri"/>
              <a:cs typeface="Times New Roman"/>
            </a:endParaRPr>
          </a:p>
          <a:p>
            <a:pPr marL="1028700" lvl="1" indent="-342900" algn="just">
              <a:buFont typeface="Wingdings"/>
              <a:buChar char="Ø"/>
            </a:pPr>
            <a:r>
              <a:rPr lang="en-US" sz="2000" dirty="0">
                <a:latin typeface="Arial Rounded MT Bold"/>
                <a:ea typeface="Calibri"/>
                <a:cs typeface="Times New Roman"/>
              </a:rPr>
              <a:t>Most simulations lack validation with high-speed imaging and real-ink experimental data.</a:t>
            </a:r>
          </a:p>
          <a:p>
            <a:pPr marL="1028700" lvl="1" indent="-342900" algn="just">
              <a:buFont typeface="Wingdings"/>
              <a:buChar char="Ø"/>
            </a:pPr>
            <a:r>
              <a:rPr lang="en-US" sz="2000" dirty="0">
                <a:latin typeface="Arial Rounded MT Bold"/>
                <a:ea typeface="Calibri"/>
                <a:cs typeface="Times New Roman"/>
              </a:rPr>
              <a:t>Integration and scalability of acoustically actuated systems with industrial printheads remain underexplored.</a:t>
            </a:r>
          </a:p>
          <a:p>
            <a:pPr marL="800100" lvl="1" indent="-342900" algn="just">
              <a:buFont typeface="Wingdings"/>
              <a:buChar char="Ø"/>
            </a:pPr>
            <a:endParaRPr lang="en-US" sz="1600" dirty="0">
              <a:latin typeface="Arial Rounded MT Bold"/>
              <a:ea typeface="Calibri"/>
              <a:cs typeface="Times New Roman"/>
            </a:endParaRPr>
          </a:p>
          <a:p>
            <a:pPr marL="457200" lvl="1" indent="0" algn="just">
              <a:buNone/>
            </a:pPr>
            <a:endParaRPr lang="en-US" sz="2200" dirty="0">
              <a:latin typeface="Arial Rounded MT Bold"/>
              <a:ea typeface="Calibri"/>
              <a:cs typeface="Times New Roman"/>
            </a:endParaRPr>
          </a:p>
          <a:p>
            <a:pPr marL="514350" indent="-514350" algn="just">
              <a:buAutoNum type="arabicPeriod"/>
            </a:pPr>
            <a:endParaRPr lang="en-US" sz="2000" dirty="0">
              <a:latin typeface="Arial Rounded MT Bold"/>
              <a:ea typeface="Calibri"/>
              <a:cs typeface="Times New Roman"/>
            </a:endParaRPr>
          </a:p>
          <a:p>
            <a:pPr marL="0" indent="0" algn="just">
              <a:buNone/>
            </a:pPr>
            <a:endParaRPr lang="en-US" sz="2000" dirty="0">
              <a:latin typeface="Arial Rounded MT Bold"/>
              <a:ea typeface="Calibri"/>
              <a:cs typeface="Times New Roman"/>
            </a:endParaRPr>
          </a:p>
          <a:p>
            <a:pPr marL="514350" indent="-514350" algn="just">
              <a:buAutoNum type="arabicPeriod"/>
            </a:pPr>
            <a:endParaRPr lang="en-US" sz="2000" dirty="0">
              <a:latin typeface="Arial Rounded MT Bold"/>
              <a:ea typeface="Calibri"/>
              <a:cs typeface="Times New Roman"/>
            </a:endParaRPr>
          </a:p>
        </p:txBody>
      </p:sp>
    </p:spTree>
    <p:extLst>
      <p:ext uri="{BB962C8B-B14F-4D97-AF65-F5344CB8AC3E}">
        <p14:creationId xmlns:p14="http://schemas.microsoft.com/office/powerpoint/2010/main" val="2783389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1C7F3F-C6B5-461E-6327-5A96DC80D5DA}"/>
              </a:ext>
            </a:extLst>
          </p:cNvPr>
          <p:cNvSpPr txBox="1"/>
          <p:nvPr/>
        </p:nvSpPr>
        <p:spPr>
          <a:xfrm>
            <a:off x="112979" y="-6364"/>
            <a:ext cx="11937288" cy="584775"/>
          </a:xfrm>
          <a:prstGeom prst="rect">
            <a:avLst/>
          </a:prstGeom>
          <a:noFill/>
        </p:spPr>
        <p:txBody>
          <a:bodyPr wrap="square">
            <a:spAutoFit/>
          </a:bodyPr>
          <a:lstStyle/>
          <a:p>
            <a:pPr algn="ctr"/>
            <a:r>
              <a:rPr lang="en-IN" sz="3200">
                <a:latin typeface="Arial Rounded MT Bold" panose="020F0704030504030204" pitchFamily="34" charset="0"/>
                <a:cs typeface="Times New Roman" panose="02020603050405020304" pitchFamily="18" charset="0"/>
              </a:rPr>
              <a:t>Objectives</a:t>
            </a:r>
            <a:endParaRPr lang="en-IN" sz="3200"/>
          </a:p>
        </p:txBody>
      </p:sp>
      <p:graphicFrame>
        <p:nvGraphicFramePr>
          <p:cNvPr id="9" name="Table 8">
            <a:extLst>
              <a:ext uri="{FF2B5EF4-FFF2-40B4-BE49-F238E27FC236}">
                <a16:creationId xmlns:a16="http://schemas.microsoft.com/office/drawing/2014/main" id="{DE6BAF5A-8791-DFCD-0CA6-E918285D6B67}"/>
              </a:ext>
            </a:extLst>
          </p:cNvPr>
          <p:cNvGraphicFramePr>
            <a:graphicFrameLocks noGrp="1"/>
          </p:cNvGraphicFramePr>
          <p:nvPr>
            <p:extLst>
              <p:ext uri="{D42A27DB-BD31-4B8C-83A1-F6EECF244321}">
                <p14:modId xmlns:p14="http://schemas.microsoft.com/office/powerpoint/2010/main" val="202237010"/>
              </p:ext>
            </p:extLst>
          </p:nvPr>
        </p:nvGraphicFramePr>
        <p:xfrm>
          <a:off x="141733" y="564125"/>
          <a:ext cx="11908533" cy="6461760"/>
        </p:xfrm>
        <a:graphic>
          <a:graphicData uri="http://schemas.openxmlformats.org/drawingml/2006/table">
            <a:tbl>
              <a:tblPr firstRow="1" bandRow="1">
                <a:tableStyleId>{2D5ABB26-0587-4C30-8999-92F81FD0307C}</a:tableStyleId>
              </a:tblPr>
              <a:tblGrid>
                <a:gridCol w="3895558">
                  <a:extLst>
                    <a:ext uri="{9D8B030D-6E8A-4147-A177-3AD203B41FA5}">
                      <a16:colId xmlns:a16="http://schemas.microsoft.com/office/drawing/2014/main" val="2962719128"/>
                    </a:ext>
                  </a:extLst>
                </a:gridCol>
                <a:gridCol w="343356">
                  <a:extLst>
                    <a:ext uri="{9D8B030D-6E8A-4147-A177-3AD203B41FA5}">
                      <a16:colId xmlns:a16="http://schemas.microsoft.com/office/drawing/2014/main" val="3762095805"/>
                    </a:ext>
                  </a:extLst>
                </a:gridCol>
                <a:gridCol w="7669619">
                  <a:extLst>
                    <a:ext uri="{9D8B030D-6E8A-4147-A177-3AD203B41FA5}">
                      <a16:colId xmlns:a16="http://schemas.microsoft.com/office/drawing/2014/main" val="2979508220"/>
                    </a:ext>
                  </a:extLst>
                </a:gridCol>
              </a:tblGrid>
              <a:tr h="979707">
                <a:tc>
                  <a:txBody>
                    <a:bodyPr/>
                    <a:lstStyle/>
                    <a:p>
                      <a:pPr marL="0" algn="just" defTabSz="914400" rtl="0" eaLnBrk="1" latinLnBrk="0" hangingPunct="1"/>
                      <a:r>
                        <a:rPr lang="en-US" sz="2000" kern="1200" dirty="0">
                          <a:solidFill>
                            <a:srgbClr val="0000FF"/>
                          </a:solidFill>
                          <a:latin typeface="Arial Rounded MT Bold"/>
                          <a:ea typeface="+mn-ea"/>
                          <a:cs typeface="+mn-cs"/>
                        </a:rPr>
                        <a:t>Modes of Droplet Breakup under Acoustic Perturbation</a:t>
                      </a:r>
                      <a:endParaRPr lang="en-IN" sz="2000" kern="1200" dirty="0">
                        <a:solidFill>
                          <a:srgbClr val="0000FF"/>
                        </a:solidFill>
                        <a:latin typeface="Arial Rounded MT Bold"/>
                        <a:ea typeface="+mn-ea"/>
                        <a:cs typeface="+mn-cs"/>
                      </a:endParaRPr>
                    </a:p>
                  </a:txBody>
                  <a:tcPr/>
                </a:tc>
                <a:tc>
                  <a:txBody>
                    <a:bodyPr/>
                    <a:lstStyle/>
                    <a:p>
                      <a:pPr algn="just"/>
                      <a:r>
                        <a:rPr lang="en-IN" sz="2000" dirty="0">
                          <a:solidFill>
                            <a:srgbClr val="0000FF"/>
                          </a:solidFill>
                          <a:latin typeface="Arial Rounded MT Bold"/>
                        </a:rPr>
                        <a:t>:</a:t>
                      </a:r>
                    </a:p>
                  </a:txBody>
                  <a:tcPr/>
                </a:tc>
                <a:tc>
                  <a:txBody>
                    <a:bodyPr/>
                    <a:lstStyle/>
                    <a:p>
                      <a:pPr algn="just"/>
                      <a:r>
                        <a:rPr lang="en-US" sz="2000" dirty="0">
                          <a:latin typeface="Arial Rounded MT Bold"/>
                        </a:rPr>
                        <a:t>Study of ligament and point-source breakup modes in inkjet jets with and without acoustic excitation using externally applied sound waves.</a:t>
                      </a:r>
                      <a:endParaRPr lang="en-IN" sz="800" kern="1200" dirty="0">
                        <a:solidFill>
                          <a:schemeClr val="tx1"/>
                        </a:solidFill>
                        <a:latin typeface="Arial Rounded MT Bold"/>
                        <a:ea typeface="+mn-ea"/>
                        <a:cs typeface="+mn-cs"/>
                      </a:endParaRPr>
                    </a:p>
                  </a:txBody>
                  <a:tcPr/>
                </a:tc>
                <a:extLst>
                  <a:ext uri="{0D108BD9-81ED-4DB2-BD59-A6C34878D82A}">
                    <a16:rowId xmlns:a16="http://schemas.microsoft.com/office/drawing/2014/main" val="531180880"/>
                  </a:ext>
                </a:extLst>
              </a:tr>
              <a:tr h="1276588">
                <a:tc>
                  <a:txBody>
                    <a:bodyPr/>
                    <a:lstStyle/>
                    <a:p>
                      <a:pPr marL="0" lvl="0" algn="just">
                        <a:buNone/>
                      </a:pPr>
                      <a:r>
                        <a:rPr lang="en-IN" sz="2000" kern="1200" dirty="0">
                          <a:solidFill>
                            <a:srgbClr val="C00000"/>
                          </a:solidFill>
                          <a:latin typeface="Arial Rounded MT Bold"/>
                          <a:ea typeface="+mn-ea"/>
                          <a:cs typeface="+mn-cs"/>
                        </a:rPr>
                        <a:t>Qualitative Measurement</a:t>
                      </a:r>
                    </a:p>
                  </a:txBody>
                  <a:tcPr/>
                </a:tc>
                <a:tc>
                  <a:txBody>
                    <a:bodyPr/>
                    <a:lstStyle/>
                    <a:p>
                      <a:pPr lvl="0" algn="just">
                        <a:buNone/>
                      </a:pPr>
                      <a:r>
                        <a:rPr lang="en-IN" sz="2000" dirty="0">
                          <a:solidFill>
                            <a:srgbClr val="C00000"/>
                          </a:solidFill>
                          <a:latin typeface="Arial Rounded MT Bold"/>
                        </a:rPr>
                        <a:t>:</a:t>
                      </a:r>
                    </a:p>
                  </a:txBody>
                  <a:tcPr/>
                </a:tc>
                <a:tc>
                  <a:txBody>
                    <a:bodyPr/>
                    <a:lstStyle/>
                    <a:p>
                      <a:pPr marL="342900" lvl="0" indent="-342900" algn="just">
                        <a:buFont typeface="Wingdings"/>
                        <a:buChar char="Ø"/>
                      </a:pPr>
                      <a:r>
                        <a:rPr lang="en-US" sz="2000" kern="1200" dirty="0">
                          <a:solidFill>
                            <a:schemeClr val="tx1"/>
                          </a:solidFill>
                          <a:latin typeface="Arial Rounded MT Bold"/>
                          <a:ea typeface="+mn-ea"/>
                          <a:cs typeface="+mn-cs"/>
                        </a:rPr>
                        <a:t>Visual analysis of breakup behavior under varying acoustic frequencies and waveforms</a:t>
                      </a:r>
                    </a:p>
                    <a:p>
                      <a:pPr marL="342900" lvl="0" indent="-342900" algn="just">
                        <a:buFont typeface="Wingdings"/>
                        <a:buChar char="Ø"/>
                      </a:pPr>
                      <a:r>
                        <a:rPr lang="en-US" sz="2000" kern="1200" dirty="0">
                          <a:solidFill>
                            <a:schemeClr val="tx1"/>
                          </a:solidFill>
                          <a:latin typeface="Arial Rounded MT Bold"/>
                          <a:ea typeface="+mn-ea"/>
                          <a:cs typeface="+mn-cs"/>
                        </a:rPr>
                        <a:t>Observation of satellite droplets, ligament thinning, and detachment dynamics using high-speed imaging</a:t>
                      </a:r>
                      <a:endParaRPr lang="en-IN" sz="800" kern="1200" dirty="0">
                        <a:solidFill>
                          <a:schemeClr val="tx1"/>
                        </a:solidFill>
                        <a:latin typeface="Arial Rounded MT Bold"/>
                        <a:ea typeface="+mn-ea"/>
                        <a:cs typeface="+mn-cs"/>
                      </a:endParaRPr>
                    </a:p>
                  </a:txBody>
                  <a:tcPr/>
                </a:tc>
                <a:extLst>
                  <a:ext uri="{0D108BD9-81ED-4DB2-BD59-A6C34878D82A}">
                    <a16:rowId xmlns:a16="http://schemas.microsoft.com/office/drawing/2014/main" val="3159152385"/>
                  </a:ext>
                </a:extLst>
              </a:tr>
              <a:tr h="1276588">
                <a:tc>
                  <a:txBody>
                    <a:bodyPr/>
                    <a:lstStyle/>
                    <a:p>
                      <a:pPr marL="0" lvl="0" algn="just">
                        <a:buNone/>
                      </a:pPr>
                      <a:r>
                        <a:rPr lang="en-IN" sz="2000" kern="1200" dirty="0">
                          <a:solidFill>
                            <a:srgbClr val="255703"/>
                          </a:solidFill>
                          <a:latin typeface="Arial Rounded MT Bold"/>
                          <a:ea typeface="+mn-ea"/>
                          <a:cs typeface="+mn-cs"/>
                        </a:rPr>
                        <a:t>Quantitative Measurement</a:t>
                      </a:r>
                    </a:p>
                  </a:txBody>
                  <a:tcPr/>
                </a:tc>
                <a:tc>
                  <a:txBody>
                    <a:bodyPr/>
                    <a:lstStyle/>
                    <a:p>
                      <a:pPr lvl="0" algn="just">
                        <a:buNone/>
                      </a:pPr>
                      <a:r>
                        <a:rPr lang="en-IN" sz="2000" dirty="0">
                          <a:solidFill>
                            <a:srgbClr val="255703"/>
                          </a:solidFill>
                          <a:latin typeface="Arial Rounded MT Bold"/>
                        </a:rPr>
                        <a:t>:</a:t>
                      </a:r>
                    </a:p>
                  </a:txBody>
                  <a:tcPr/>
                </a:tc>
                <a:tc>
                  <a:txBody>
                    <a:bodyPr/>
                    <a:lstStyle/>
                    <a:p>
                      <a:pPr marL="0" lvl="0" indent="0" algn="just">
                        <a:buNone/>
                      </a:pPr>
                      <a:r>
                        <a:rPr lang="en-US" sz="2000" kern="1200" dirty="0">
                          <a:solidFill>
                            <a:schemeClr val="tx1"/>
                          </a:solidFill>
                          <a:latin typeface="Arial Rounded MT Bold"/>
                          <a:ea typeface="+mn-ea"/>
                          <a:cs typeface="+mn-cs"/>
                        </a:rPr>
                        <a:t>Development of empirical correlation relating breakup characteristics with acoustic input parameters:</a:t>
                      </a:r>
                    </a:p>
                    <a:p>
                      <a:pPr marL="342900" lvl="0" indent="-342900" algn="just">
                        <a:buFont typeface="Wingdings" panose="05000000000000000000" pitchFamily="2" charset="2"/>
                        <a:buChar char="v"/>
                      </a:pPr>
                      <a:r>
                        <a:rPr lang="en-US" sz="2000" kern="1200" dirty="0">
                          <a:solidFill>
                            <a:schemeClr val="tx1"/>
                          </a:solidFill>
                          <a:latin typeface="Arial Rounded MT Bold"/>
                          <a:ea typeface="+mn-ea"/>
                          <a:cs typeface="+mn-cs"/>
                        </a:rPr>
                        <a:t>Frequency, waveform shape, and amplitude</a:t>
                      </a:r>
                    </a:p>
                    <a:p>
                      <a:pPr marL="342900" lvl="0" indent="-342900" algn="just">
                        <a:buFont typeface="Wingdings" panose="05000000000000000000" pitchFamily="2" charset="2"/>
                        <a:buChar char="v"/>
                      </a:pPr>
                      <a:r>
                        <a:rPr lang="en-US" sz="2000" kern="1200" dirty="0">
                          <a:solidFill>
                            <a:schemeClr val="tx1"/>
                          </a:solidFill>
                          <a:latin typeface="Arial Rounded MT Bold"/>
                          <a:ea typeface="+mn-ea"/>
                          <a:cs typeface="+mn-cs"/>
                        </a:rPr>
                        <a:t>Fluid viscosity, density, and surface tension</a:t>
                      </a:r>
                      <a:endParaRPr lang="en-IN" sz="800" kern="1200" dirty="0">
                        <a:solidFill>
                          <a:schemeClr val="tx1"/>
                        </a:solidFill>
                        <a:latin typeface="Arial Rounded MT Bold"/>
                        <a:ea typeface="+mn-ea"/>
                        <a:cs typeface="+mn-cs"/>
                      </a:endParaRPr>
                    </a:p>
                  </a:txBody>
                  <a:tcPr/>
                </a:tc>
                <a:extLst>
                  <a:ext uri="{0D108BD9-81ED-4DB2-BD59-A6C34878D82A}">
                    <a16:rowId xmlns:a16="http://schemas.microsoft.com/office/drawing/2014/main" val="3016851393"/>
                  </a:ext>
                </a:extLst>
              </a:tr>
              <a:tr h="2760992">
                <a:tc>
                  <a:txBody>
                    <a:bodyPr/>
                    <a:lstStyle/>
                    <a:p>
                      <a:pPr marL="0" lvl="0" algn="just">
                        <a:buNone/>
                      </a:pPr>
                      <a:r>
                        <a:rPr lang="en-IN" sz="2000" kern="1200" dirty="0">
                          <a:solidFill>
                            <a:srgbClr val="FF0000"/>
                          </a:solidFill>
                          <a:latin typeface="Arial Rounded MT Bold"/>
                          <a:ea typeface="+mn-ea"/>
                          <a:cs typeface="+mn-cs"/>
                        </a:rPr>
                        <a:t>Stability Parameters</a:t>
                      </a:r>
                    </a:p>
                  </a:txBody>
                  <a:tcPr/>
                </a:tc>
                <a:tc>
                  <a:txBody>
                    <a:bodyPr/>
                    <a:lstStyle/>
                    <a:p>
                      <a:pPr lvl="0" algn="just">
                        <a:buNone/>
                      </a:pPr>
                      <a:r>
                        <a:rPr lang="en-IN" sz="2000" dirty="0">
                          <a:solidFill>
                            <a:srgbClr val="FF0000"/>
                          </a:solidFill>
                          <a:latin typeface="Arial Rounded MT Bold"/>
                        </a:rPr>
                        <a:t>:</a:t>
                      </a:r>
                    </a:p>
                  </a:txBody>
                  <a:tcPr/>
                </a:tc>
                <a:tc>
                  <a:txBody>
                    <a:bodyPr/>
                    <a:lstStyle/>
                    <a:p>
                      <a:pPr marL="342900" lvl="0" indent="-342900" algn="just">
                        <a:buFont typeface="Wingdings"/>
                        <a:buChar char="Ø"/>
                      </a:pPr>
                      <a:r>
                        <a:rPr lang="en-IN" sz="2000" kern="1200" dirty="0">
                          <a:solidFill>
                            <a:srgbClr val="0000FF"/>
                          </a:solidFill>
                          <a:latin typeface="Arial Rounded MT Bold"/>
                          <a:ea typeface="+mn-ea"/>
                          <a:cs typeface="+mn-cs"/>
                        </a:rPr>
                        <a:t>Integrated Variables</a:t>
                      </a:r>
                    </a:p>
                    <a:p>
                      <a:pPr marL="742950" lvl="0" indent="-400050" algn="just">
                        <a:buFont typeface="Wingdings"/>
                        <a:buChar char="Ø"/>
                      </a:pPr>
                      <a:r>
                        <a:rPr lang="en-US" sz="2000" kern="1200" dirty="0">
                          <a:solidFill>
                            <a:schemeClr val="tx1"/>
                          </a:solidFill>
                          <a:latin typeface="Arial Rounded MT Bold"/>
                          <a:ea typeface="+mn-ea"/>
                          <a:cs typeface="+mn-cs"/>
                        </a:rPr>
                        <a:t>Droplet size distribution</a:t>
                      </a:r>
                    </a:p>
                    <a:p>
                      <a:pPr marL="742950" lvl="0" indent="-400050" algn="just">
                        <a:buFont typeface="Wingdings"/>
                        <a:buChar char="Ø"/>
                      </a:pPr>
                      <a:r>
                        <a:rPr lang="en-US" sz="2000" kern="1200" dirty="0">
                          <a:solidFill>
                            <a:schemeClr val="tx1"/>
                          </a:solidFill>
                          <a:latin typeface="Arial Rounded MT Bold"/>
                          <a:ea typeface="+mn-ea"/>
                          <a:cs typeface="+mn-cs"/>
                        </a:rPr>
                        <a:t>Breakup distance from the nozzle</a:t>
                      </a:r>
                      <a:endParaRPr lang="en-IN" sz="800" kern="1200" dirty="0">
                        <a:solidFill>
                          <a:schemeClr val="tx1"/>
                        </a:solidFill>
                        <a:latin typeface="Arial Rounded MT Bold"/>
                        <a:ea typeface="+mn-ea"/>
                        <a:cs typeface="+mn-cs"/>
                      </a:endParaRPr>
                    </a:p>
                    <a:p>
                      <a:pPr marL="342900" lvl="0" indent="-342900" algn="just">
                        <a:buFont typeface="Wingdings"/>
                        <a:buChar char="Ø"/>
                      </a:pPr>
                      <a:r>
                        <a:rPr lang="en-IN" sz="2000" kern="1200" dirty="0">
                          <a:solidFill>
                            <a:srgbClr val="FF0000"/>
                          </a:solidFill>
                          <a:latin typeface="Arial Rounded MT Bold"/>
                          <a:ea typeface="+mn-ea"/>
                          <a:cs typeface="+mn-cs"/>
                        </a:rPr>
                        <a:t>Intrinsic Variables</a:t>
                      </a:r>
                    </a:p>
                    <a:p>
                      <a:pPr marL="685800" lvl="0" indent="-400050" algn="just">
                        <a:buClr>
                          <a:srgbClr val="000000"/>
                        </a:buClr>
                        <a:buFont typeface="Wingdings,Sans-Serif"/>
                        <a:buChar char="Ø"/>
                      </a:pPr>
                      <a:r>
                        <a:rPr lang="en-US" sz="2000" b="0" i="0" u="none" strike="noStrike" kern="1200" noProof="0" dirty="0">
                          <a:solidFill>
                            <a:schemeClr val="tx1"/>
                          </a:solidFill>
                          <a:latin typeface="Arial Rounded MT Bold"/>
                        </a:rPr>
                        <a:t>Breakup frequency</a:t>
                      </a:r>
                    </a:p>
                    <a:p>
                      <a:pPr marL="685800" lvl="0" indent="-400050" algn="just">
                        <a:buClr>
                          <a:srgbClr val="000000"/>
                        </a:buClr>
                        <a:buFont typeface="Wingdings,Sans-Serif"/>
                        <a:buChar char="Ø"/>
                      </a:pPr>
                      <a:r>
                        <a:rPr lang="en-US" sz="2000" b="0" i="0" u="none" strike="noStrike" kern="1200" noProof="0" dirty="0">
                          <a:solidFill>
                            <a:schemeClr val="tx1"/>
                          </a:solidFill>
                          <a:latin typeface="Arial Rounded MT Bold"/>
                        </a:rPr>
                        <a:t>Critical acoustic pressure for stable ejection</a:t>
                      </a:r>
                    </a:p>
                    <a:p>
                      <a:pPr marL="685800" lvl="0" indent="-400050" algn="just">
                        <a:buClr>
                          <a:srgbClr val="000000"/>
                        </a:buClr>
                        <a:buFont typeface="Wingdings,Sans-Serif"/>
                        <a:buChar char="Ø"/>
                      </a:pPr>
                      <a:r>
                        <a:rPr lang="en-US" sz="2000" b="0" i="0" u="none" strike="noStrike" kern="1200" noProof="0" dirty="0">
                          <a:solidFill>
                            <a:schemeClr val="tx1"/>
                          </a:solidFill>
                          <a:latin typeface="Arial Rounded MT Bold"/>
                        </a:rPr>
                        <a:t>Droplet velocity and Weber number variation</a:t>
                      </a:r>
                      <a:endParaRPr lang="en-IN" sz="2000" kern="1200" dirty="0">
                        <a:solidFill>
                          <a:schemeClr val="tx1"/>
                        </a:solidFill>
                        <a:latin typeface="Arial Rounded MT Bold"/>
                        <a:ea typeface="+mn-ea"/>
                        <a:cs typeface="+mn-cs"/>
                      </a:endParaRPr>
                    </a:p>
                    <a:p>
                      <a:pPr marL="342900" lvl="0" indent="-342900" algn="just">
                        <a:buFont typeface="Wingdings"/>
                        <a:buChar char="Ø"/>
                      </a:pPr>
                      <a:endParaRPr lang="en-IN" sz="2000" kern="1200" dirty="0">
                        <a:solidFill>
                          <a:schemeClr val="tx1"/>
                        </a:solidFill>
                        <a:latin typeface="Arial Rounded MT Bold"/>
                        <a:ea typeface="+mn-ea"/>
                        <a:cs typeface="+mn-cs"/>
                      </a:endParaRPr>
                    </a:p>
                    <a:p>
                      <a:pPr marL="0" lvl="0" indent="0" algn="just">
                        <a:buNone/>
                      </a:pPr>
                      <a:endParaRPr lang="en-IN" sz="2000" kern="1200" dirty="0">
                        <a:solidFill>
                          <a:schemeClr val="tx1"/>
                        </a:solidFill>
                        <a:latin typeface="Arial Rounded MT Bold"/>
                        <a:ea typeface="+mn-ea"/>
                        <a:cs typeface="+mn-cs"/>
                      </a:endParaRPr>
                    </a:p>
                  </a:txBody>
                  <a:tcPr/>
                </a:tc>
                <a:extLst>
                  <a:ext uri="{0D108BD9-81ED-4DB2-BD59-A6C34878D82A}">
                    <a16:rowId xmlns:a16="http://schemas.microsoft.com/office/drawing/2014/main" val="1711234671"/>
                  </a:ext>
                </a:extLst>
              </a:tr>
            </a:tbl>
          </a:graphicData>
        </a:graphic>
      </p:graphicFrame>
    </p:spTree>
    <p:extLst>
      <p:ext uri="{BB962C8B-B14F-4D97-AF65-F5344CB8AC3E}">
        <p14:creationId xmlns:p14="http://schemas.microsoft.com/office/powerpoint/2010/main" val="3151704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947</Words>
  <Application>Microsoft Office PowerPoint</Application>
  <PresentationFormat>Widescreen</PresentationFormat>
  <Paragraphs>145</Paragraphs>
  <Slides>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Rounded MT Bold</vt:lpstr>
      <vt:lpstr>Calibri</vt:lpstr>
      <vt:lpstr>Calibri Light</vt:lpstr>
      <vt:lpstr>Wingdings</vt:lpstr>
      <vt:lpstr>Wingdings,Sans-Serif</vt:lpstr>
      <vt:lpstr>Office Theme</vt:lpstr>
      <vt:lpstr>Department of Mechanical Engineering</vt:lpstr>
      <vt:lpstr>PowerPoint Presentation</vt:lpstr>
      <vt:lpstr>PowerPoint Presentation</vt:lpstr>
      <vt:lpstr>PowerPoint Presentation</vt:lpstr>
      <vt:lpstr>PowerPoint Presentation</vt:lpstr>
      <vt:lpstr>PowerPoint Presentation</vt:lpstr>
      <vt:lpstr> Research gaps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Rithvik R</dc:creator>
  <cp:lastModifiedBy>SREE HARI SANCHITH A</cp:lastModifiedBy>
  <cp:revision>4</cp:revision>
  <dcterms:created xsi:type="dcterms:W3CDTF">2025-07-28T11:14:26Z</dcterms:created>
  <dcterms:modified xsi:type="dcterms:W3CDTF">2025-08-16T15:54:26Z</dcterms:modified>
</cp:coreProperties>
</file>